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30"/>
  </p:notesMasterIdLst>
  <p:sldIdLst>
    <p:sldId id="278" r:id="rId2"/>
    <p:sldId id="279" r:id="rId3"/>
    <p:sldId id="282" r:id="rId4"/>
    <p:sldId id="284" r:id="rId5"/>
    <p:sldId id="288" r:id="rId6"/>
    <p:sldId id="286" r:id="rId7"/>
    <p:sldId id="287" r:id="rId8"/>
    <p:sldId id="283" r:id="rId9"/>
    <p:sldId id="285" r:id="rId10"/>
    <p:sldId id="289" r:id="rId11"/>
    <p:sldId id="294" r:id="rId12"/>
    <p:sldId id="290" r:id="rId13"/>
    <p:sldId id="291" r:id="rId14"/>
    <p:sldId id="293" r:id="rId15"/>
    <p:sldId id="295" r:id="rId16"/>
    <p:sldId id="297" r:id="rId17"/>
    <p:sldId id="298" r:id="rId18"/>
    <p:sldId id="299" r:id="rId19"/>
    <p:sldId id="302" r:id="rId20"/>
    <p:sldId id="301" r:id="rId21"/>
    <p:sldId id="303" r:id="rId22"/>
    <p:sldId id="304" r:id="rId23"/>
    <p:sldId id="306" r:id="rId24"/>
    <p:sldId id="307" r:id="rId25"/>
    <p:sldId id="305" r:id="rId26"/>
    <p:sldId id="309" r:id="rId27"/>
    <p:sldId id="277" r:id="rId28"/>
    <p:sldId id="308" r:id="rId29"/>
  </p:sldIdLst>
  <p:sldSz cx="9144000" cy="5143500" type="screen16x9"/>
  <p:notesSz cx="6858000" cy="9144000"/>
  <p:embeddedFontLst>
    <p:embeddedFont>
      <p:font typeface="Google Sans" panose="020B0503030502040204" pitchFamily="34" charset="0"/>
      <p:regular r:id="rId31"/>
      <p:bold r:id="rId32"/>
      <p:italic r:id="rId33"/>
      <p:boldItalic r:id="rId34"/>
    </p:embeddedFont>
    <p:embeddedFont>
      <p:font typeface="Google Sans Medium" panose="020B0503030502040204" pitchFamily="34" charset="0"/>
      <p:regular r:id="rId35"/>
      <p:bold r:id="rId36"/>
      <p:italic r:id="rId37"/>
      <p:boldItalic r:id="rId38"/>
    </p:embeddedFont>
    <p:embeddedFont>
      <p:font typeface="Helvetica Neue Light" panose="02000403000000020004"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9CFF"/>
    <a:srgbClr val="F5BA42"/>
    <a:srgbClr val="A8750C"/>
    <a:srgbClr val="428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F6AF3F-0343-4A23-BE9C-02CC7B9B73EC}">
  <a:tblStyle styleId="{4BF6AF3F-0343-4A23-BE9C-02CC7B9B73EC}" styleName="Table_0">
    <a:wholeTbl>
      <a:tcTxStyle b="off" i="off">
        <a:font>
          <a:latin typeface="Lato Light"/>
          <a:ea typeface="Lato Light"/>
          <a:cs typeface="Lato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Lato Light"/>
          <a:ea typeface="Lato Light"/>
          <a:cs typeface="Lato Light"/>
        </a:font>
        <a:schemeClr val="lt1"/>
      </a:tcTxStyle>
      <a:tcStyle>
        <a:tcBdr/>
        <a:fill>
          <a:solidFill>
            <a:schemeClr val="accent1"/>
          </a:solidFill>
        </a:fill>
      </a:tcStyle>
    </a:lastCol>
    <a:firstCol>
      <a:tcTxStyle b="on" i="off">
        <a:font>
          <a:latin typeface="Lato Light"/>
          <a:ea typeface="Lato Light"/>
          <a:cs typeface="Lato Light"/>
        </a:font>
        <a:schemeClr val="lt1"/>
      </a:tcTxStyle>
      <a:tcStyle>
        <a:tcBdr/>
        <a:fill>
          <a:solidFill>
            <a:schemeClr val="accent1"/>
          </a:solidFill>
        </a:fill>
      </a:tcStyle>
    </a:firstCol>
    <a:lastRow>
      <a:tcTxStyle b="on" i="off">
        <a:font>
          <a:latin typeface="Lato Light"/>
          <a:ea typeface="Lato Light"/>
          <a:cs typeface="Lato 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Lato Light"/>
          <a:ea typeface="Lato Light"/>
          <a:cs typeface="Lato 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7759F7B-54D6-413E-ACD6-0FCB2DC4F39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26"/>
  </p:normalViewPr>
  <p:slideViewPr>
    <p:cSldViewPr snapToGrid="0">
      <p:cViewPr varScale="1">
        <p:scale>
          <a:sx n="140" d="100"/>
          <a:sy n="140" d="100"/>
        </p:scale>
        <p:origin x="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593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39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637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348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786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281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340c725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6340c725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565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85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966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508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425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50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988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504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224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094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796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225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590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570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454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76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2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585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307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142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669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40eaf783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40eaf783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001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ernal Slide">
  <p:cSld name="Blank - Title_1_1_3_1_1_1">
    <p:bg>
      <p:bgPr>
        <a:solidFill>
          <a:srgbClr val="FBBC04"/>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     THIS SLIDE IS </a:t>
            </a:r>
            <a:r>
              <a:rPr lang="en" sz="1400" b="0" i="0" u="none" strike="noStrike" cap="none">
                <a:solidFill>
                  <a:srgbClr val="FFFFFF"/>
                </a:solidFill>
                <a:latin typeface="Google Sans Medium"/>
                <a:ea typeface="Google Sans Medium"/>
                <a:cs typeface="Google Sans Medium"/>
                <a:sym typeface="Google Sans Medium"/>
              </a:rPr>
              <a:t>INTERNAL ONLY</a:t>
            </a:r>
            <a:endParaRPr sz="1400" b="0" i="0" u="none" strike="noStrike" cap="non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sp>
        <p:nvSpPr>
          <p:cNvPr id="12" name="Google Shape;12;p2"/>
          <p:cNvSpPr/>
          <p:nvPr/>
        </p:nvSpPr>
        <p:spPr>
          <a:xfrm>
            <a:off x="3099100" y="149286"/>
            <a:ext cx="236400" cy="2073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sp>
        <p:nvSpPr>
          <p:cNvPr id="13" name="Google Shape;13;p2"/>
          <p:cNvSpPr txBox="1">
            <a:spLocks noGrp="1"/>
          </p:cNvSpPr>
          <p:nvPr>
            <p:ph type="body" idx="1"/>
          </p:nvPr>
        </p:nvSpPr>
        <p:spPr>
          <a:xfrm>
            <a:off x="435075" y="1128675"/>
            <a:ext cx="7782600" cy="34527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1pPr>
            <a:lvl2pPr marL="914400" marR="0" lvl="1"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2pPr>
            <a:lvl3pPr marL="1371600" marR="0" lvl="2"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3pPr>
            <a:lvl4pPr marL="1828800" marR="0" lvl="3"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4pPr>
            <a:lvl5pPr marL="2286000" marR="0" lvl="4"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5pPr>
            <a:lvl6pPr marL="2743200" marR="0" lvl="5"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6pPr>
            <a:lvl7pPr marL="3200400" marR="0" lvl="6"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7pPr>
            <a:lvl8pPr marL="3657600" marR="0" lvl="7"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8pPr>
            <a:lvl9pPr marL="4114800" marR="0" lvl="8"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9pPr>
          </a:lstStyle>
          <a:p>
            <a:endParaRPr/>
          </a:p>
        </p:txBody>
      </p:sp>
      <p:sp>
        <p:nvSpPr>
          <p:cNvPr id="14" name="Google Shape;14;p2"/>
          <p:cNvSpPr txBox="1">
            <a:spLocks noGrp="1"/>
          </p:cNvSpPr>
          <p:nvPr>
            <p:ph type="title"/>
          </p:nvPr>
        </p:nvSpPr>
        <p:spPr>
          <a:xfrm>
            <a:off x="395700" y="640549"/>
            <a:ext cx="7877100" cy="456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C4043"/>
              </a:buClr>
              <a:buSzPts val="2400"/>
              <a:buFont typeface="Google Sans"/>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Color Grey - Core Yellow">
  <p:cSld name="TITLE_2_1_2_1">
    <p:spTree>
      <p:nvGrpSpPr>
        <p:cNvPr id="1"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07" name="Google Shape;107;p12"/>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08" name="Google Shape;108;p12"/>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9" name="Google Shape;109;p12"/>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 Core Green">
  <p:cSld name="CUSTOM_1_1">
    <p:spTree>
      <p:nvGrpSpPr>
        <p:cNvPr id="1"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19" name="Google Shape;119;p13"/>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20" name="Google Shape;120;p13"/>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dy Slide - Green">
  <p:cSld name="TITLE_2_1_1">
    <p:spTree>
      <p:nvGrpSpPr>
        <p:cNvPr id="1"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 Core Red">
  <p:cSld name="CUSTOM_1_1_1">
    <p:spTree>
      <p:nvGrpSpPr>
        <p:cNvPr id="1"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36" name="Google Shape;136;p15"/>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37" name="Google Shape;137;p15"/>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alf Color Grey - Core Blue">
  <p:cSld name="TITLE_2_2_1">
    <p:spTree>
      <p:nvGrpSpPr>
        <p:cNvPr id="1" name="Shape 151"/>
        <p:cNvGrpSpPr/>
        <p:nvPr/>
      </p:nvGrpSpPr>
      <p:grpSpPr>
        <a:xfrm>
          <a:off x="0" y="0"/>
          <a:ext cx="0" cy="0"/>
          <a:chOff x="0" y="0"/>
          <a:chExt cx="0" cy="0"/>
        </a:xfrm>
      </p:grpSpPr>
      <p:sp>
        <p:nvSpPr>
          <p:cNvPr id="152" name="Google Shape;152;p17"/>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53" name="Google Shape;153;p17"/>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4" name="Google Shape;154;p17"/>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57" name="Google Shape;157;p17"/>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alf Color Grey - Core Green">
  <p:cSld name="TITLE_2_1_1_2_1">
    <p:spTree>
      <p:nvGrpSpPr>
        <p:cNvPr id="1"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69" name="Google Shape;169;p18"/>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70" name="Google Shape;170;p18"/>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1" name="Google Shape;171;p18"/>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alf Color Grey - Core Red">
  <p:cSld name="TITLE_2_1_1_1_1_1">
    <p:spTree>
      <p:nvGrpSpPr>
        <p:cNvPr id="1"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83" name="Google Shape;183;p19"/>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84" name="Google Shape;184;p19"/>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5" name="Google Shape;185;p19"/>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 Dark Blue 900">
  <p:cSld name="CUSTOM_1_1_1_1_1_1">
    <p:spTree>
      <p:nvGrpSpPr>
        <p:cNvPr id="1"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95" name="Google Shape;195;p20"/>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96" name="Google Shape;196;p20"/>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vider - Dark Yellow 700">
  <p:cSld name="CUSTOM_1_1_1_1_1_1_1_1_1">
    <p:spTree>
      <p:nvGrpSpPr>
        <p:cNvPr id="1"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01" name="Google Shape;201;p21"/>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202" name="Google Shape;202;p21"/>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 Dark Green 900">
  <p:cSld name="CUSTOM_1_1_1_1_1_1_1_1">
    <p:spTree>
      <p:nvGrpSpPr>
        <p:cNvPr id="1"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07" name="Google Shape;207;p22"/>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208" name="Google Shape;208;p22"/>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Blank_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cxnSp>
        <p:nvCxnSpPr>
          <p:cNvPr id="24" name="Google Shape;24;p3"/>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 Dark Red 800">
  <p:cSld name="CUSTOM_1_1_1_1_1">
    <p:spTree>
      <p:nvGrpSpPr>
        <p:cNvPr id="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13" name="Google Shape;213;p23"/>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214" name="Google Shape;214;p23"/>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ternal Intro/Context Slide">
  <p:cSld name="Blank - Title_1_1_3_1_1">
    <p:bg>
      <p:bgPr>
        <a:solidFill>
          <a:srgbClr val="FBBC04"/>
        </a:solidFill>
        <a:effectLst/>
      </p:bgPr>
    </p:bg>
    <p:spTree>
      <p:nvGrpSpPr>
        <p:cNvPr id="1"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Google Sans Medium"/>
                <a:ea typeface="Google Sans Medium"/>
                <a:cs typeface="Google Sans Medium"/>
                <a:sym typeface="Google Sans Medium"/>
              </a:rPr>
              <a:t>     INTERNAL ONLY</a:t>
            </a:r>
            <a:endParaRPr sz="1400" b="0" i="0" u="none" strike="noStrike" cap="non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28" name="Google Shape;228;p24"/>
          <p:cNvSpPr txBox="1">
            <a:spLocks noGrp="1"/>
          </p:cNvSpPr>
          <p:nvPr>
            <p:ph type="body" idx="1"/>
          </p:nvPr>
        </p:nvSpPr>
        <p:spPr>
          <a:xfrm>
            <a:off x="340663" y="1128663"/>
            <a:ext cx="7877100" cy="34527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1pPr>
            <a:lvl2pPr marL="914400" marR="0" lvl="1"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2pPr>
            <a:lvl3pPr marL="1371600" marR="0" lvl="2"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3pPr>
            <a:lvl4pPr marL="1828800" marR="0" lvl="3"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4pPr>
            <a:lvl5pPr marL="2286000" marR="0" lvl="4"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5pPr>
            <a:lvl6pPr marL="2743200" marR="0" lvl="5"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6pPr>
            <a:lvl7pPr marL="3200400" marR="0" lvl="6"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7pPr>
            <a:lvl8pPr marL="3657600" marR="0" lvl="7"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8pPr>
            <a:lvl9pPr marL="4114800" marR="0" lvl="8"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9pPr>
          </a:lstStyle>
          <a:p>
            <a:endParaRPr/>
          </a:p>
        </p:txBody>
      </p:sp>
      <p:sp>
        <p:nvSpPr>
          <p:cNvPr id="229" name="Google Shape;229;p24"/>
          <p:cNvSpPr txBox="1">
            <a:spLocks noGrp="1"/>
          </p:cNvSpPr>
          <p:nvPr>
            <p:ph type="title"/>
          </p:nvPr>
        </p:nvSpPr>
        <p:spPr>
          <a:xfrm>
            <a:off x="395688" y="493663"/>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C4043"/>
              </a:buClr>
              <a:buSzPts val="2400"/>
              <a:buFont typeface="Google Sans"/>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nternal header">
  <p:cSld name="Blank - Title_1_1_3_1_1_2">
    <p:bg>
      <p:bgPr>
        <a:noFill/>
        <a:effectLst/>
      </p:bgPr>
    </p:bg>
    <p:spTree>
      <p:nvGrpSpPr>
        <p:cNvPr id="1"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Google Sans Medium"/>
                <a:ea typeface="Google Sans Medium"/>
                <a:cs typeface="Google Sans Medium"/>
                <a:sym typeface="Google Sans Medium"/>
              </a:rPr>
              <a:t>     INTERNAL ONLY</a:t>
            </a:r>
            <a:endParaRPr sz="1400" b="0" i="0" u="none" strike="noStrike" cap="non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alf Color Grey - Core Yellow">
  <p:cSld name="TITLE_2_1_2">
    <p:spTree>
      <p:nvGrpSpPr>
        <p:cNvPr id="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46" name="Google Shape;246;p26"/>
          <p:cNvSpPr txBox="1">
            <a:spLocks noGrp="1"/>
          </p:cNvSpPr>
          <p:nvPr>
            <p:ph type="body" idx="1"/>
          </p:nvPr>
        </p:nvSpPr>
        <p:spPr>
          <a:xfrm>
            <a:off x="362563"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47" name="Google Shape;247;p26"/>
          <p:cNvSpPr txBox="1">
            <a:spLocks noGrp="1"/>
          </p:cNvSpPr>
          <p:nvPr>
            <p:ph type="title"/>
          </p:nvPr>
        </p:nvSpPr>
        <p:spPr>
          <a:xfrm>
            <a:off x="362563" y="1365900"/>
            <a:ext cx="38646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dy Slide - Basic Text - Yellow">
  <p:cSld name="TITLE_2_3_3_1">
    <p:spTree>
      <p:nvGrpSpPr>
        <p:cNvPr id="1" name="Shape 255"/>
        <p:cNvGrpSpPr/>
        <p:nvPr/>
      </p:nvGrpSpPr>
      <p:grpSpPr>
        <a:xfrm>
          <a:off x="0" y="0"/>
          <a:ext cx="0" cy="0"/>
          <a:chOff x="0" y="0"/>
          <a:chExt cx="0" cy="0"/>
        </a:xfrm>
      </p:grpSpPr>
      <p:sp>
        <p:nvSpPr>
          <p:cNvPr id="256" name="Google Shape;256;p27"/>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57" name="Google Shape;257;p27"/>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60" name="Google Shape;260;p27"/>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ody Slide - Bulleted List - Yellow">
  <p:cSld name="TITLE_2_3_1_1">
    <p:spTree>
      <p:nvGrpSpPr>
        <p:cNvPr id="1" name="Shape 268"/>
        <p:cNvGrpSpPr/>
        <p:nvPr/>
      </p:nvGrpSpPr>
      <p:grpSpPr>
        <a:xfrm>
          <a:off x="0" y="0"/>
          <a:ext cx="0" cy="0"/>
          <a:chOff x="0" y="0"/>
          <a:chExt cx="0" cy="0"/>
        </a:xfrm>
      </p:grpSpPr>
      <p:sp>
        <p:nvSpPr>
          <p:cNvPr id="269" name="Google Shape;269;p28"/>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70" name="Google Shape;270;p28"/>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73" name="Google Shape;273;p28"/>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ody Slide - Basic Text - Green">
  <p:cSld name="TITLE_2_3_3_1_1">
    <p:spTree>
      <p:nvGrpSpPr>
        <p:cNvPr id="1" name="Shape 281"/>
        <p:cNvGrpSpPr/>
        <p:nvPr/>
      </p:nvGrpSpPr>
      <p:grpSpPr>
        <a:xfrm>
          <a:off x="0" y="0"/>
          <a:ext cx="0" cy="0"/>
          <a:chOff x="0" y="0"/>
          <a:chExt cx="0" cy="0"/>
        </a:xfrm>
      </p:grpSpPr>
      <p:sp>
        <p:nvSpPr>
          <p:cNvPr id="282" name="Google Shape;282;p29"/>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83" name="Google Shape;283;p29"/>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86" name="Google Shape;286;p29"/>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ody Slide - Bulleted List - Green">
  <p:cSld name="TITLE_2_3_1_1_1">
    <p:spTree>
      <p:nvGrpSpPr>
        <p:cNvPr id="1" name="Shape 294"/>
        <p:cNvGrpSpPr/>
        <p:nvPr/>
      </p:nvGrpSpPr>
      <p:grpSpPr>
        <a:xfrm>
          <a:off x="0" y="0"/>
          <a:ext cx="0" cy="0"/>
          <a:chOff x="0" y="0"/>
          <a:chExt cx="0" cy="0"/>
        </a:xfrm>
      </p:grpSpPr>
      <p:sp>
        <p:nvSpPr>
          <p:cNvPr id="295" name="Google Shape;295;p30"/>
          <p:cNvSpPr txBox="1">
            <a:spLocks noGrp="1"/>
          </p:cNvSpPr>
          <p:nvPr>
            <p:ph type="body" idx="1"/>
          </p:nvPr>
        </p:nvSpPr>
        <p:spPr>
          <a:xfrm>
            <a:off x="364025"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sp>
        <p:nvSpPr>
          <p:cNvPr id="296" name="Google Shape;296;p30"/>
          <p:cNvSpPr txBox="1">
            <a:spLocks noGrp="1"/>
          </p:cNvSpPr>
          <p:nvPr>
            <p:ph type="body" idx="2"/>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97" name="Google Shape;297;p30"/>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00" name="Google Shape;300;p30"/>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ody Slide - Basic Text - Red">
  <p:cSld name="TITLE_2_3_3_2">
    <p:spTree>
      <p:nvGrpSpPr>
        <p:cNvPr id="1" name="Shape 308"/>
        <p:cNvGrpSpPr/>
        <p:nvPr/>
      </p:nvGrpSpPr>
      <p:grpSpPr>
        <a:xfrm>
          <a:off x="0" y="0"/>
          <a:ext cx="0" cy="0"/>
          <a:chOff x="0" y="0"/>
          <a:chExt cx="0" cy="0"/>
        </a:xfrm>
      </p:grpSpPr>
      <p:sp>
        <p:nvSpPr>
          <p:cNvPr id="309" name="Google Shape;309;p31"/>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10" name="Google Shape;310;p31"/>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13" name="Google Shape;313;p31"/>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ody Slide - Bulleted List - Red">
  <p:cSld name="TITLE_2_3_1_1_1_1">
    <p:spTree>
      <p:nvGrpSpPr>
        <p:cNvPr id="1" name="Shape 321"/>
        <p:cNvGrpSpPr/>
        <p:nvPr/>
      </p:nvGrpSpPr>
      <p:grpSpPr>
        <a:xfrm>
          <a:off x="0" y="0"/>
          <a:ext cx="0" cy="0"/>
          <a:chOff x="0" y="0"/>
          <a:chExt cx="0" cy="0"/>
        </a:xfrm>
      </p:grpSpPr>
      <p:sp>
        <p:nvSpPr>
          <p:cNvPr id="322" name="Google Shape;322;p32"/>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23" name="Google Shape;323;p32"/>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26" name="Google Shape;326;p32"/>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 Core Blue">
  <p:cSld name="CUSTOM">
    <p:spTree>
      <p:nvGrpSpPr>
        <p:cNvPr id="1"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36" name="Google Shape;36;p4"/>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37" name="Google Shape;37;p4"/>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Half Color Grey - Blank">
  <p:cSld name="Blank_3">
    <p:spTree>
      <p:nvGrpSpPr>
        <p:cNvPr id="1"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YouTube">
  <p:cSld name="Blank_2">
    <p:spTree>
      <p:nvGrpSpPr>
        <p:cNvPr id="1"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avLst/>
              <a:gdLst/>
              <a:ahLst/>
              <a:cxnLst/>
              <a:rect l="l" t="t" r="r" b="b"/>
              <a:pathLst>
                <a:path w="91125" h="63750" extrusionOk="0">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avLst/>
              <a:gdLst/>
              <a:ahLst/>
              <a:cxnLst/>
              <a:rect l="l" t="t" r="r" b="b"/>
              <a:pathLst>
                <a:path w="24938" h="41438" extrusionOk="0">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avLst/>
              <a:gdLst/>
              <a:ahLst/>
              <a:cxnLst/>
              <a:rect l="l" t="t" r="r" b="b"/>
              <a:pathLst>
                <a:path w="23813" h="41251" extrusionOk="0">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avLst/>
              <a:gdLst/>
              <a:ahLst/>
              <a:cxnLst/>
              <a:rect l="l" t="t" r="r" b="b"/>
              <a:pathLst>
                <a:path w="29438" h="54750" extrusionOk="0">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avLst/>
              <a:gdLst/>
              <a:ahLst/>
              <a:cxnLst/>
              <a:rect l="l" t="t" r="r" b="b"/>
              <a:pathLst>
                <a:path w="24376" h="40501" extrusionOk="0">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avLst/>
              <a:gdLst/>
              <a:ahLst/>
              <a:cxnLst/>
              <a:rect l="l" t="t" r="r" b="b"/>
              <a:pathLst>
                <a:path w="24376" h="40501" extrusionOk="0">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avLst/>
              <a:gdLst/>
              <a:ahLst/>
              <a:cxnLst/>
              <a:rect l="l" t="t" r="r" b="b"/>
              <a:pathLst>
                <a:path w="26626" h="54750" extrusionOk="0">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avLst/>
              <a:gdLst/>
              <a:ahLst/>
              <a:cxnLst/>
              <a:rect l="l" t="t" r="r" b="b"/>
              <a:pathLst>
                <a:path w="25125" h="57376" extrusionOk="0">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ternal Slide 1">
  <p:cSld name="Blank - Title_1_1_3_1_1_1_1">
    <p:bg>
      <p:bgPr>
        <a:solidFill>
          <a:srgbClr val="FBBC04"/>
        </a:solidFill>
        <a:effectLst/>
      </p:bgPr>
    </p:bg>
    <p:spTree>
      <p:nvGrpSpPr>
        <p:cNvPr id="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Arial"/>
              <a:ea typeface="Arial"/>
              <a:cs typeface="Arial"/>
              <a:sym typeface="Arial"/>
            </a:endParaRPr>
          </a:p>
        </p:txBody>
      </p:sp>
      <p:sp>
        <p:nvSpPr>
          <p:cNvPr id="365" name="Google Shape;365;p35"/>
          <p:cNvSpPr txBox="1">
            <a:spLocks noGrp="1"/>
          </p:cNvSpPr>
          <p:nvPr>
            <p:ph type="body" idx="1"/>
          </p:nvPr>
        </p:nvSpPr>
        <p:spPr>
          <a:xfrm>
            <a:off x="340663" y="1128663"/>
            <a:ext cx="7877100" cy="3452700"/>
          </a:xfrm>
          <a:prstGeom prst="rect">
            <a:avLst/>
          </a:prstGeom>
          <a:noFill/>
          <a:ln>
            <a:noFill/>
          </a:ln>
        </p:spPr>
        <p:txBody>
          <a:bodyPr spcFirstLastPara="1" wrap="square" lIns="34275" tIns="34275" rIns="34275" bIns="34275" anchor="t" anchorCtr="0">
            <a:noAutofit/>
          </a:bodyPr>
          <a:lstStyle>
            <a:lvl1pPr marL="457200" marR="0" lvl="0"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1pPr>
            <a:lvl2pPr marL="914400" marR="0" lvl="1"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2pPr>
            <a:lvl3pPr marL="1371600" marR="0" lvl="2"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3pPr>
            <a:lvl4pPr marL="1828800" marR="0" lvl="3"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4pPr>
            <a:lvl5pPr marL="2286000" marR="0" lvl="4"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5pPr>
            <a:lvl6pPr marL="2743200" marR="0" lvl="5"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6pPr>
            <a:lvl7pPr marL="3200400" marR="0" lvl="6"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7pPr>
            <a:lvl8pPr marL="3657600" marR="0" lvl="7"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8pPr>
            <a:lvl9pPr marL="4114800" marR="0" lvl="8"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9pPr>
          </a:lstStyle>
          <a:p>
            <a:endParaRPr/>
          </a:p>
        </p:txBody>
      </p:sp>
      <p:sp>
        <p:nvSpPr>
          <p:cNvPr id="366" name="Google Shape;366;p35"/>
          <p:cNvSpPr txBox="1">
            <a:spLocks noGrp="1"/>
          </p:cNvSpPr>
          <p:nvPr>
            <p:ph type="title"/>
          </p:nvPr>
        </p:nvSpPr>
        <p:spPr>
          <a:xfrm>
            <a:off x="395700" y="640549"/>
            <a:ext cx="7877100" cy="456300"/>
          </a:xfrm>
          <a:prstGeom prst="rect">
            <a:avLst/>
          </a:prstGeom>
          <a:noFill/>
          <a:ln>
            <a:noFill/>
          </a:ln>
        </p:spPr>
        <p:txBody>
          <a:bodyPr spcFirstLastPara="1" wrap="square" lIns="34275" tIns="34275" rIns="34275" bIns="34275" anchor="t" anchorCtr="0">
            <a:noAutofit/>
          </a:bodyPr>
          <a:lstStyle>
            <a:lvl1pPr marL="0" marR="0" lvl="0" indent="0" rtl="0">
              <a:lnSpc>
                <a:spcPct val="100000"/>
              </a:lnSpc>
              <a:spcBef>
                <a:spcPts val="0"/>
              </a:spcBef>
              <a:spcAft>
                <a:spcPts val="0"/>
              </a:spcAft>
              <a:buClr>
                <a:srgbClr val="3C4043"/>
              </a:buClr>
              <a:buSzPts val="2400"/>
              <a:buFont typeface="Google Sans"/>
              <a:buNone/>
              <a:defRPr sz="2400" i="0" u="none" strike="noStrike" cap="none">
                <a:solidFill>
                  <a:srgbClr val="3C4043"/>
                </a:solidFill>
                <a:latin typeface="Google Sans"/>
                <a:ea typeface="Google Sans"/>
                <a:cs typeface="Google Sans"/>
                <a:sym typeface="Google Sans"/>
              </a:defRPr>
            </a:lvl1pPr>
            <a:lvl2pPr marL="0" marR="0" lvl="1" indent="889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L="0" marR="0" lvl="2" indent="1778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L="0" marR="0" lvl="3" indent="2540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L="0" marR="0" lvl="4" indent="3429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L="0" marR="0" lvl="5" indent="4318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L="0" marR="0" lvl="6" indent="5207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L="0" marR="0" lvl="7" indent="5969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L="0" marR="0" lvl="8" indent="6858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sp>
          <p:nvSpPr>
            <p:cNvPr id="369" name="Google Shape;369;p35"/>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sp>
          <p:nvSpPr>
            <p:cNvPr id="370" name="Google Shape;370;p35"/>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sp>
          <p:nvSpPr>
            <p:cNvPr id="371" name="Google Shape;371;p35"/>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sp>
          <p:nvSpPr>
            <p:cNvPr id="372" name="Google Shape;372;p35"/>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sp>
          <p:nvSpPr>
            <p:cNvPr id="373" name="Google Shape;373;p35"/>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oogle Cover Slide 1">
  <p:cSld name="CUSTOM_2_1_1">
    <p:bg>
      <p:bgPr>
        <a:solidFill>
          <a:srgbClr val="FFFFFF"/>
        </a:solidFill>
        <a:effectLst/>
      </p:bgPr>
    </p:bg>
    <p:spTree>
      <p:nvGrpSpPr>
        <p:cNvPr id="1"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r="-4482"/>
          <a:stretch/>
        </p:blipFill>
        <p:spPr>
          <a:xfrm>
            <a:off x="522575" y="319550"/>
            <a:ext cx="772876" cy="239400"/>
          </a:xfrm>
          <a:prstGeom prst="rect">
            <a:avLst/>
          </a:prstGeom>
          <a:noFill/>
          <a:ln>
            <a:noFill/>
          </a:ln>
        </p:spPr>
      </p:pic>
      <p:sp>
        <p:nvSpPr>
          <p:cNvPr id="376" name="Google Shape;376;p36"/>
          <p:cNvSpPr txBox="1">
            <a:spLocks noGrp="1"/>
          </p:cNvSpPr>
          <p:nvPr>
            <p:ph type="subTitle" idx="1"/>
          </p:nvPr>
        </p:nvSpPr>
        <p:spPr>
          <a:xfrm>
            <a:off x="422950" y="2984175"/>
            <a:ext cx="78012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a:endParaRPr/>
          </a:p>
        </p:txBody>
      </p:sp>
      <p:sp>
        <p:nvSpPr>
          <p:cNvPr id="377" name="Google Shape;377;p36"/>
          <p:cNvSpPr txBox="1">
            <a:spLocks noGrp="1"/>
          </p:cNvSpPr>
          <p:nvPr>
            <p:ph type="title"/>
          </p:nvPr>
        </p:nvSpPr>
        <p:spPr>
          <a:xfrm>
            <a:off x="392925" y="1049175"/>
            <a:ext cx="7831200" cy="1935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6"/>
          <p:cNvSpPr/>
          <p:nvPr/>
        </p:nvSpPr>
        <p:spPr>
          <a:xfrm>
            <a:off x="522575" y="3458700"/>
            <a:ext cx="465900" cy="94500"/>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6"/>
          <p:cNvSpPr txBox="1">
            <a:spLocks noGrp="1"/>
          </p:cNvSpPr>
          <p:nvPr>
            <p:ph type="subTitle" idx="2"/>
          </p:nvPr>
        </p:nvSpPr>
        <p:spPr>
          <a:xfrm>
            <a:off x="422950" y="3714075"/>
            <a:ext cx="78312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alf Color Grey - Core Yellow 1">
  <p:cSld name="TITLE_2_1_2_1_1">
    <p:spTree>
      <p:nvGrpSpPr>
        <p:cNvPr id="1"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84" name="Google Shape;384;p37"/>
          <p:cNvSpPr txBox="1">
            <a:spLocks noGrp="1"/>
          </p:cNvSpPr>
          <p:nvPr>
            <p:ph type="body" idx="1"/>
          </p:nvPr>
        </p:nvSpPr>
        <p:spPr>
          <a:xfrm>
            <a:off x="344501" y="2175900"/>
            <a:ext cx="2976600" cy="2046300"/>
          </a:xfrm>
          <a:prstGeom prst="rect">
            <a:avLst/>
          </a:prstGeom>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SzPts val="900"/>
              <a:buChar char="●"/>
              <a:defRPr sz="1100">
                <a:solidFill>
                  <a:srgbClr val="5F6368"/>
                </a:solidFill>
              </a:defRPr>
            </a:lvl1pPr>
            <a:lvl2pPr marL="914400" marR="0" lvl="1" indent="-285750" algn="l" rtl="0">
              <a:lnSpc>
                <a:spcPct val="260000"/>
              </a:lnSpc>
              <a:spcBef>
                <a:spcPts val="0"/>
              </a:spcBef>
              <a:spcAft>
                <a:spcPts val="0"/>
              </a:spcAft>
              <a:buSzPts val="900"/>
              <a:buChar char="○"/>
              <a:defRPr sz="1100">
                <a:solidFill>
                  <a:srgbClr val="5F6368"/>
                </a:solidFill>
              </a:defRPr>
            </a:lvl2pPr>
            <a:lvl3pPr marL="1371600" lvl="2" indent="-298450" rtl="0">
              <a:lnSpc>
                <a:spcPct val="260000"/>
              </a:lnSpc>
              <a:spcBef>
                <a:spcPts val="0"/>
              </a:spcBef>
              <a:spcAft>
                <a:spcPts val="0"/>
              </a:spcAft>
              <a:buClr>
                <a:srgbClr val="5F6368"/>
              </a:buClr>
              <a:buSzPts val="1100"/>
              <a:buChar char="■"/>
              <a:defRPr sz="1100">
                <a:solidFill>
                  <a:srgbClr val="5F6368"/>
                </a:solidFill>
              </a:defRPr>
            </a:lvl3pPr>
            <a:lvl4pPr marL="1828800" lvl="3" indent="-298450" rtl="0">
              <a:lnSpc>
                <a:spcPct val="260000"/>
              </a:lnSpc>
              <a:spcBef>
                <a:spcPts val="0"/>
              </a:spcBef>
              <a:spcAft>
                <a:spcPts val="0"/>
              </a:spcAft>
              <a:buClr>
                <a:srgbClr val="5F6368"/>
              </a:buClr>
              <a:buSzPts val="1100"/>
              <a:buChar char="●"/>
              <a:defRPr sz="1100">
                <a:solidFill>
                  <a:srgbClr val="5F6368"/>
                </a:solidFill>
              </a:defRPr>
            </a:lvl4pPr>
            <a:lvl5pPr marL="2286000" lvl="4" indent="-298450" rtl="0">
              <a:lnSpc>
                <a:spcPct val="260000"/>
              </a:lnSpc>
              <a:spcBef>
                <a:spcPts val="0"/>
              </a:spcBef>
              <a:spcAft>
                <a:spcPts val="0"/>
              </a:spcAft>
              <a:buClr>
                <a:srgbClr val="5F6368"/>
              </a:buClr>
              <a:buSzPts val="1100"/>
              <a:buChar char="○"/>
              <a:defRPr sz="1100">
                <a:solidFill>
                  <a:srgbClr val="5F6368"/>
                </a:solidFill>
              </a:defRPr>
            </a:lvl5pPr>
            <a:lvl6pPr marL="2743200" lvl="5" indent="-298450" rtl="0">
              <a:lnSpc>
                <a:spcPct val="260000"/>
              </a:lnSpc>
              <a:spcBef>
                <a:spcPts val="0"/>
              </a:spcBef>
              <a:spcAft>
                <a:spcPts val="0"/>
              </a:spcAft>
              <a:buClr>
                <a:srgbClr val="5F6368"/>
              </a:buClr>
              <a:buSzPts val="1100"/>
              <a:buChar char="■"/>
              <a:defRPr sz="1100">
                <a:solidFill>
                  <a:srgbClr val="5F6368"/>
                </a:solidFill>
              </a:defRPr>
            </a:lvl6pPr>
            <a:lvl7pPr marL="3200400" lvl="6" indent="-298450" rtl="0">
              <a:lnSpc>
                <a:spcPct val="260000"/>
              </a:lnSpc>
              <a:spcBef>
                <a:spcPts val="0"/>
              </a:spcBef>
              <a:spcAft>
                <a:spcPts val="0"/>
              </a:spcAft>
              <a:buClr>
                <a:srgbClr val="5F6368"/>
              </a:buClr>
              <a:buSzPts val="1100"/>
              <a:buChar char="●"/>
              <a:defRPr sz="1100">
                <a:solidFill>
                  <a:srgbClr val="5F6368"/>
                </a:solidFill>
              </a:defRPr>
            </a:lvl7pPr>
            <a:lvl8pPr marL="3657600" lvl="7" indent="-298450" rtl="0">
              <a:lnSpc>
                <a:spcPct val="260000"/>
              </a:lnSpc>
              <a:spcBef>
                <a:spcPts val="0"/>
              </a:spcBef>
              <a:spcAft>
                <a:spcPts val="0"/>
              </a:spcAft>
              <a:buClr>
                <a:srgbClr val="5F6368"/>
              </a:buClr>
              <a:buSzPts val="1100"/>
              <a:buChar char="○"/>
              <a:defRPr sz="1100">
                <a:solidFill>
                  <a:srgbClr val="5F6368"/>
                </a:solidFill>
              </a:defRPr>
            </a:lvl8pPr>
            <a:lvl9pPr marL="4114800" lvl="8" indent="-298450" rtl="0">
              <a:lnSpc>
                <a:spcPct val="260000"/>
              </a:lnSpc>
              <a:spcBef>
                <a:spcPts val="0"/>
              </a:spcBef>
              <a:spcAft>
                <a:spcPts val="0"/>
              </a:spcAft>
              <a:buClr>
                <a:srgbClr val="5F6368"/>
              </a:buClr>
              <a:buSzPts val="1100"/>
              <a:buChar char="■"/>
              <a:defRPr sz="1100">
                <a:solidFill>
                  <a:srgbClr val="5F6368"/>
                </a:solidFill>
              </a:defRPr>
            </a:lvl9pPr>
          </a:lstStyle>
          <a:p>
            <a:endParaRPr/>
          </a:p>
        </p:txBody>
      </p:sp>
      <p:sp>
        <p:nvSpPr>
          <p:cNvPr id="385" name="Google Shape;385;p37"/>
          <p:cNvSpPr txBox="1">
            <a:spLocks noGrp="1"/>
          </p:cNvSpPr>
          <p:nvPr>
            <p:ph type="title"/>
          </p:nvPr>
        </p:nvSpPr>
        <p:spPr>
          <a:xfrm>
            <a:off x="344501" y="1365900"/>
            <a:ext cx="3864600" cy="414300"/>
          </a:xfrm>
          <a:prstGeom prst="rect">
            <a:avLst/>
          </a:prstGeom>
        </p:spPr>
        <p:txBody>
          <a:bodyPr spcFirstLastPara="1" wrap="square" lIns="91425" tIns="91425" rIns="91425" bIns="91425" anchor="t" anchorCtr="0">
            <a:noAutofit/>
          </a:bodyPr>
          <a:lstStyle>
            <a:lvl1pPr marL="0" marR="0" lvl="0" indent="0" algn="l" rtl="0">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 name="Google Shape;386;p37"/>
          <p:cNvSpPr txBox="1">
            <a:spLocks noGrp="1"/>
          </p:cNvSpPr>
          <p:nvPr>
            <p:ph type="body" idx="2"/>
          </p:nvPr>
        </p:nvSpPr>
        <p:spPr>
          <a:xfrm>
            <a:off x="344501" y="4743625"/>
            <a:ext cx="4345800" cy="375600"/>
          </a:xfrm>
          <a:prstGeom prst="rect">
            <a:avLst/>
          </a:prstGeom>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rtl="0">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rtl="0">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rtl="0">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rtl="0">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rtl="0">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rtl="0">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rtl="0">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rtl="0">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alf Color Grey - Core Blue 1">
  <p:cSld name="TITLE_2_2_1_1">
    <p:spTree>
      <p:nvGrpSpPr>
        <p:cNvPr id="1" name="Shape 394"/>
        <p:cNvGrpSpPr/>
        <p:nvPr/>
      </p:nvGrpSpPr>
      <p:grpSpPr>
        <a:xfrm>
          <a:off x="0" y="0"/>
          <a:ext cx="0" cy="0"/>
          <a:chOff x="0" y="0"/>
          <a:chExt cx="0" cy="0"/>
        </a:xfrm>
      </p:grpSpPr>
      <p:sp>
        <p:nvSpPr>
          <p:cNvPr id="395" name="Google Shape;395;p38"/>
          <p:cNvSpPr txBox="1">
            <a:spLocks noGrp="1"/>
          </p:cNvSpPr>
          <p:nvPr>
            <p:ph type="body" idx="1"/>
          </p:nvPr>
        </p:nvSpPr>
        <p:spPr>
          <a:xfrm>
            <a:off x="344501" y="2175900"/>
            <a:ext cx="2976600" cy="2046300"/>
          </a:xfrm>
          <a:prstGeom prst="rect">
            <a:avLst/>
          </a:prstGeom>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SzPts val="900"/>
              <a:buChar char="●"/>
              <a:defRPr sz="1100">
                <a:solidFill>
                  <a:srgbClr val="5F6368"/>
                </a:solidFill>
              </a:defRPr>
            </a:lvl1pPr>
            <a:lvl2pPr marL="914400" marR="0" lvl="1" indent="-285750" algn="l" rtl="0">
              <a:lnSpc>
                <a:spcPct val="130000"/>
              </a:lnSpc>
              <a:spcBef>
                <a:spcPts val="0"/>
              </a:spcBef>
              <a:spcAft>
                <a:spcPts val="0"/>
              </a:spcAft>
              <a:buSzPts val="900"/>
              <a:buChar char="○"/>
              <a:defRPr sz="1100">
                <a:solidFill>
                  <a:srgbClr val="5F6368"/>
                </a:solidFill>
              </a:defRPr>
            </a:lvl2pPr>
            <a:lvl3pPr marL="1371600" lvl="2" indent="-298450" rtl="0">
              <a:lnSpc>
                <a:spcPct val="130000"/>
              </a:lnSpc>
              <a:spcBef>
                <a:spcPts val="0"/>
              </a:spcBef>
              <a:spcAft>
                <a:spcPts val="0"/>
              </a:spcAft>
              <a:buClr>
                <a:srgbClr val="5F6368"/>
              </a:buClr>
              <a:buSzPts val="1100"/>
              <a:buChar char="■"/>
              <a:defRPr sz="1100">
                <a:solidFill>
                  <a:srgbClr val="5F6368"/>
                </a:solidFill>
              </a:defRPr>
            </a:lvl3pPr>
            <a:lvl4pPr marL="1828800" lvl="3" indent="-298450" rtl="0">
              <a:lnSpc>
                <a:spcPct val="130000"/>
              </a:lnSpc>
              <a:spcBef>
                <a:spcPts val="0"/>
              </a:spcBef>
              <a:spcAft>
                <a:spcPts val="0"/>
              </a:spcAft>
              <a:buClr>
                <a:srgbClr val="5F6368"/>
              </a:buClr>
              <a:buSzPts val="1100"/>
              <a:buChar char="●"/>
              <a:defRPr sz="1100">
                <a:solidFill>
                  <a:srgbClr val="5F6368"/>
                </a:solidFill>
              </a:defRPr>
            </a:lvl4pPr>
            <a:lvl5pPr marL="2286000" lvl="4" indent="-298450" rtl="0">
              <a:lnSpc>
                <a:spcPct val="130000"/>
              </a:lnSpc>
              <a:spcBef>
                <a:spcPts val="0"/>
              </a:spcBef>
              <a:spcAft>
                <a:spcPts val="0"/>
              </a:spcAft>
              <a:buClr>
                <a:srgbClr val="5F6368"/>
              </a:buClr>
              <a:buSzPts val="1100"/>
              <a:buChar char="○"/>
              <a:defRPr sz="1100">
                <a:solidFill>
                  <a:srgbClr val="5F6368"/>
                </a:solidFill>
              </a:defRPr>
            </a:lvl5pPr>
            <a:lvl6pPr marL="2743200" lvl="5" indent="-298450" rtl="0">
              <a:lnSpc>
                <a:spcPct val="130000"/>
              </a:lnSpc>
              <a:spcBef>
                <a:spcPts val="0"/>
              </a:spcBef>
              <a:spcAft>
                <a:spcPts val="0"/>
              </a:spcAft>
              <a:buClr>
                <a:srgbClr val="5F6368"/>
              </a:buClr>
              <a:buSzPts val="1100"/>
              <a:buChar char="■"/>
              <a:defRPr sz="1100">
                <a:solidFill>
                  <a:srgbClr val="5F6368"/>
                </a:solidFill>
              </a:defRPr>
            </a:lvl6pPr>
            <a:lvl7pPr marL="3200400" lvl="6" indent="-298450" rtl="0">
              <a:lnSpc>
                <a:spcPct val="130000"/>
              </a:lnSpc>
              <a:spcBef>
                <a:spcPts val="0"/>
              </a:spcBef>
              <a:spcAft>
                <a:spcPts val="0"/>
              </a:spcAft>
              <a:buClr>
                <a:srgbClr val="5F6368"/>
              </a:buClr>
              <a:buSzPts val="1100"/>
              <a:buChar char="●"/>
              <a:defRPr sz="1100">
                <a:solidFill>
                  <a:srgbClr val="5F6368"/>
                </a:solidFill>
              </a:defRPr>
            </a:lvl7pPr>
            <a:lvl8pPr marL="3657600" lvl="7" indent="-298450" rtl="0">
              <a:lnSpc>
                <a:spcPct val="130000"/>
              </a:lnSpc>
              <a:spcBef>
                <a:spcPts val="0"/>
              </a:spcBef>
              <a:spcAft>
                <a:spcPts val="0"/>
              </a:spcAft>
              <a:buClr>
                <a:srgbClr val="5F6368"/>
              </a:buClr>
              <a:buSzPts val="1100"/>
              <a:buChar char="○"/>
              <a:defRPr sz="1100">
                <a:solidFill>
                  <a:srgbClr val="5F6368"/>
                </a:solidFill>
              </a:defRPr>
            </a:lvl8pPr>
            <a:lvl9pPr marL="4114800" lvl="8" indent="-298450" rtl="0">
              <a:lnSpc>
                <a:spcPct val="130000"/>
              </a:lnSpc>
              <a:spcBef>
                <a:spcPts val="0"/>
              </a:spcBef>
              <a:spcAft>
                <a:spcPts val="0"/>
              </a:spcAft>
              <a:buClr>
                <a:srgbClr val="5F6368"/>
              </a:buClr>
              <a:buSzPts val="1100"/>
              <a:buChar char="■"/>
              <a:defRPr sz="1100">
                <a:solidFill>
                  <a:srgbClr val="5F6368"/>
                </a:solidFill>
              </a:defRPr>
            </a:lvl9pPr>
          </a:lstStyle>
          <a:p>
            <a:endParaRPr/>
          </a:p>
        </p:txBody>
      </p:sp>
      <p:sp>
        <p:nvSpPr>
          <p:cNvPr id="396" name="Google Shape;396;p38"/>
          <p:cNvSpPr txBox="1">
            <a:spLocks noGrp="1"/>
          </p:cNvSpPr>
          <p:nvPr>
            <p:ph type="title"/>
          </p:nvPr>
        </p:nvSpPr>
        <p:spPr>
          <a:xfrm>
            <a:off x="344501" y="1365900"/>
            <a:ext cx="3864600" cy="414300"/>
          </a:xfrm>
          <a:prstGeom prst="rect">
            <a:avLst/>
          </a:prstGeom>
        </p:spPr>
        <p:txBody>
          <a:bodyPr spcFirstLastPara="1" wrap="square" lIns="91425" tIns="91425" rIns="91425" bIns="91425" anchor="t" anchorCtr="0">
            <a:noAutofit/>
          </a:bodyPr>
          <a:lstStyle>
            <a:lvl1pPr marL="0" marR="0" lvl="0" indent="0" algn="l" rtl="0">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8"/>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00" name="Google Shape;400;p38"/>
          <p:cNvSpPr txBox="1">
            <a:spLocks noGrp="1"/>
          </p:cNvSpPr>
          <p:nvPr>
            <p:ph type="body" idx="2"/>
          </p:nvPr>
        </p:nvSpPr>
        <p:spPr>
          <a:xfrm>
            <a:off x="344501" y="4743625"/>
            <a:ext cx="4345800" cy="375600"/>
          </a:xfrm>
          <a:prstGeom prst="rect">
            <a:avLst/>
          </a:prstGeom>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rtl="0">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rtl="0">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rtl="0">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rtl="0">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rtl="0">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rtl="0">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rtl="0">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rtl="0">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Half Color Grey - Core Green 1">
  <p:cSld name="TITLE_2_1_1_2_1_1">
    <p:spTree>
      <p:nvGrpSpPr>
        <p:cNvPr id="1"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12" name="Google Shape;412;p39"/>
          <p:cNvSpPr txBox="1">
            <a:spLocks noGrp="1"/>
          </p:cNvSpPr>
          <p:nvPr>
            <p:ph type="body" idx="1"/>
          </p:nvPr>
        </p:nvSpPr>
        <p:spPr>
          <a:xfrm>
            <a:off x="344501" y="2175900"/>
            <a:ext cx="2976600" cy="2046300"/>
          </a:xfrm>
          <a:prstGeom prst="rect">
            <a:avLst/>
          </a:prstGeom>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SzPts val="900"/>
              <a:buChar char="●"/>
              <a:defRPr sz="1100">
                <a:solidFill>
                  <a:srgbClr val="5F6368"/>
                </a:solidFill>
              </a:defRPr>
            </a:lvl1pPr>
            <a:lvl2pPr marL="914400" marR="0" lvl="1" indent="-285750" algn="l" rtl="0">
              <a:lnSpc>
                <a:spcPct val="260000"/>
              </a:lnSpc>
              <a:spcBef>
                <a:spcPts val="0"/>
              </a:spcBef>
              <a:spcAft>
                <a:spcPts val="0"/>
              </a:spcAft>
              <a:buSzPts val="900"/>
              <a:buChar char="○"/>
              <a:defRPr sz="1100">
                <a:solidFill>
                  <a:srgbClr val="5F6368"/>
                </a:solidFill>
              </a:defRPr>
            </a:lvl2pPr>
            <a:lvl3pPr marL="1371600" lvl="2" indent="-298450" rtl="0">
              <a:lnSpc>
                <a:spcPct val="260000"/>
              </a:lnSpc>
              <a:spcBef>
                <a:spcPts val="0"/>
              </a:spcBef>
              <a:spcAft>
                <a:spcPts val="0"/>
              </a:spcAft>
              <a:buClr>
                <a:srgbClr val="5F6368"/>
              </a:buClr>
              <a:buSzPts val="1100"/>
              <a:buChar char="■"/>
              <a:defRPr sz="1100">
                <a:solidFill>
                  <a:srgbClr val="5F6368"/>
                </a:solidFill>
              </a:defRPr>
            </a:lvl3pPr>
            <a:lvl4pPr marL="1828800" lvl="3" indent="-298450" rtl="0">
              <a:lnSpc>
                <a:spcPct val="260000"/>
              </a:lnSpc>
              <a:spcBef>
                <a:spcPts val="0"/>
              </a:spcBef>
              <a:spcAft>
                <a:spcPts val="0"/>
              </a:spcAft>
              <a:buClr>
                <a:srgbClr val="5F6368"/>
              </a:buClr>
              <a:buSzPts val="1100"/>
              <a:buChar char="●"/>
              <a:defRPr sz="1100">
                <a:solidFill>
                  <a:srgbClr val="5F6368"/>
                </a:solidFill>
              </a:defRPr>
            </a:lvl4pPr>
            <a:lvl5pPr marL="2286000" lvl="4" indent="-298450" rtl="0">
              <a:lnSpc>
                <a:spcPct val="260000"/>
              </a:lnSpc>
              <a:spcBef>
                <a:spcPts val="0"/>
              </a:spcBef>
              <a:spcAft>
                <a:spcPts val="0"/>
              </a:spcAft>
              <a:buClr>
                <a:srgbClr val="5F6368"/>
              </a:buClr>
              <a:buSzPts val="1100"/>
              <a:buChar char="○"/>
              <a:defRPr sz="1100">
                <a:solidFill>
                  <a:srgbClr val="5F6368"/>
                </a:solidFill>
              </a:defRPr>
            </a:lvl5pPr>
            <a:lvl6pPr marL="2743200" lvl="5" indent="-298450" rtl="0">
              <a:lnSpc>
                <a:spcPct val="260000"/>
              </a:lnSpc>
              <a:spcBef>
                <a:spcPts val="0"/>
              </a:spcBef>
              <a:spcAft>
                <a:spcPts val="0"/>
              </a:spcAft>
              <a:buClr>
                <a:srgbClr val="5F6368"/>
              </a:buClr>
              <a:buSzPts val="1100"/>
              <a:buChar char="■"/>
              <a:defRPr sz="1100">
                <a:solidFill>
                  <a:srgbClr val="5F6368"/>
                </a:solidFill>
              </a:defRPr>
            </a:lvl6pPr>
            <a:lvl7pPr marL="3200400" lvl="6" indent="-298450" rtl="0">
              <a:lnSpc>
                <a:spcPct val="260000"/>
              </a:lnSpc>
              <a:spcBef>
                <a:spcPts val="0"/>
              </a:spcBef>
              <a:spcAft>
                <a:spcPts val="0"/>
              </a:spcAft>
              <a:buClr>
                <a:srgbClr val="5F6368"/>
              </a:buClr>
              <a:buSzPts val="1100"/>
              <a:buChar char="●"/>
              <a:defRPr sz="1100">
                <a:solidFill>
                  <a:srgbClr val="5F6368"/>
                </a:solidFill>
              </a:defRPr>
            </a:lvl7pPr>
            <a:lvl8pPr marL="3657600" lvl="7" indent="-298450" rtl="0">
              <a:lnSpc>
                <a:spcPct val="260000"/>
              </a:lnSpc>
              <a:spcBef>
                <a:spcPts val="0"/>
              </a:spcBef>
              <a:spcAft>
                <a:spcPts val="0"/>
              </a:spcAft>
              <a:buClr>
                <a:srgbClr val="5F6368"/>
              </a:buClr>
              <a:buSzPts val="1100"/>
              <a:buChar char="○"/>
              <a:defRPr sz="1100">
                <a:solidFill>
                  <a:srgbClr val="5F6368"/>
                </a:solidFill>
              </a:defRPr>
            </a:lvl8pPr>
            <a:lvl9pPr marL="4114800" lvl="8" indent="-298450" rtl="0">
              <a:lnSpc>
                <a:spcPct val="260000"/>
              </a:lnSpc>
              <a:spcBef>
                <a:spcPts val="0"/>
              </a:spcBef>
              <a:spcAft>
                <a:spcPts val="0"/>
              </a:spcAft>
              <a:buClr>
                <a:srgbClr val="5F6368"/>
              </a:buClr>
              <a:buSzPts val="1100"/>
              <a:buChar char="■"/>
              <a:defRPr sz="1100">
                <a:solidFill>
                  <a:srgbClr val="5F6368"/>
                </a:solidFill>
              </a:defRPr>
            </a:lvl9pPr>
          </a:lstStyle>
          <a:p>
            <a:endParaRPr/>
          </a:p>
        </p:txBody>
      </p:sp>
      <p:sp>
        <p:nvSpPr>
          <p:cNvPr id="413" name="Google Shape;413;p39"/>
          <p:cNvSpPr txBox="1">
            <a:spLocks noGrp="1"/>
          </p:cNvSpPr>
          <p:nvPr>
            <p:ph type="title"/>
          </p:nvPr>
        </p:nvSpPr>
        <p:spPr>
          <a:xfrm>
            <a:off x="344501" y="1365900"/>
            <a:ext cx="3864600" cy="414300"/>
          </a:xfrm>
          <a:prstGeom prst="rect">
            <a:avLst/>
          </a:prstGeom>
        </p:spPr>
        <p:txBody>
          <a:bodyPr spcFirstLastPara="1" wrap="square" lIns="91425" tIns="91425" rIns="91425" bIns="91425" anchor="t" anchorCtr="0">
            <a:noAutofit/>
          </a:bodyPr>
          <a:lstStyle>
            <a:lvl1pPr marL="0" marR="0" lvl="0" indent="0" algn="l" rtl="0">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4" name="Google Shape;414;p39"/>
          <p:cNvSpPr txBox="1">
            <a:spLocks noGrp="1"/>
          </p:cNvSpPr>
          <p:nvPr>
            <p:ph type="body" idx="2"/>
          </p:nvPr>
        </p:nvSpPr>
        <p:spPr>
          <a:xfrm>
            <a:off x="344501" y="4743625"/>
            <a:ext cx="4345800" cy="375600"/>
          </a:xfrm>
          <a:prstGeom prst="rect">
            <a:avLst/>
          </a:prstGeom>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rtl="0">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rtl="0">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rtl="0">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rtl="0">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rtl="0">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rtl="0">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rtl="0">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rtl="0">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Half Color Grey - Core Red 1">
  <p:cSld name="TITLE_2_1_1_1_1_1_1">
    <p:spTree>
      <p:nvGrpSpPr>
        <p:cNvPr id="1"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26" name="Google Shape;426;p40"/>
          <p:cNvSpPr txBox="1">
            <a:spLocks noGrp="1"/>
          </p:cNvSpPr>
          <p:nvPr>
            <p:ph type="body" idx="1"/>
          </p:nvPr>
        </p:nvSpPr>
        <p:spPr>
          <a:xfrm>
            <a:off x="344501" y="2175900"/>
            <a:ext cx="2976600" cy="2046300"/>
          </a:xfrm>
          <a:prstGeom prst="rect">
            <a:avLst/>
          </a:prstGeom>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SzPts val="900"/>
              <a:buChar char="●"/>
              <a:defRPr sz="1100">
                <a:solidFill>
                  <a:srgbClr val="5F6368"/>
                </a:solidFill>
              </a:defRPr>
            </a:lvl1pPr>
            <a:lvl2pPr marL="914400" marR="0" lvl="1" indent="-285750" algn="l" rtl="0">
              <a:lnSpc>
                <a:spcPct val="260000"/>
              </a:lnSpc>
              <a:spcBef>
                <a:spcPts val="0"/>
              </a:spcBef>
              <a:spcAft>
                <a:spcPts val="0"/>
              </a:spcAft>
              <a:buSzPts val="900"/>
              <a:buChar char="○"/>
              <a:defRPr sz="1100">
                <a:solidFill>
                  <a:srgbClr val="5F6368"/>
                </a:solidFill>
              </a:defRPr>
            </a:lvl2pPr>
            <a:lvl3pPr marL="1371600" lvl="2" indent="-298450" rtl="0">
              <a:lnSpc>
                <a:spcPct val="260000"/>
              </a:lnSpc>
              <a:spcBef>
                <a:spcPts val="0"/>
              </a:spcBef>
              <a:spcAft>
                <a:spcPts val="0"/>
              </a:spcAft>
              <a:buClr>
                <a:srgbClr val="5F6368"/>
              </a:buClr>
              <a:buSzPts val="1100"/>
              <a:buChar char="■"/>
              <a:defRPr sz="1100">
                <a:solidFill>
                  <a:srgbClr val="5F6368"/>
                </a:solidFill>
              </a:defRPr>
            </a:lvl3pPr>
            <a:lvl4pPr marL="1828800" lvl="3" indent="-298450" rtl="0">
              <a:lnSpc>
                <a:spcPct val="260000"/>
              </a:lnSpc>
              <a:spcBef>
                <a:spcPts val="0"/>
              </a:spcBef>
              <a:spcAft>
                <a:spcPts val="0"/>
              </a:spcAft>
              <a:buClr>
                <a:srgbClr val="5F6368"/>
              </a:buClr>
              <a:buSzPts val="1100"/>
              <a:buChar char="●"/>
              <a:defRPr sz="1100">
                <a:solidFill>
                  <a:srgbClr val="5F6368"/>
                </a:solidFill>
              </a:defRPr>
            </a:lvl4pPr>
            <a:lvl5pPr marL="2286000" lvl="4" indent="-298450" rtl="0">
              <a:lnSpc>
                <a:spcPct val="260000"/>
              </a:lnSpc>
              <a:spcBef>
                <a:spcPts val="0"/>
              </a:spcBef>
              <a:spcAft>
                <a:spcPts val="0"/>
              </a:spcAft>
              <a:buClr>
                <a:srgbClr val="5F6368"/>
              </a:buClr>
              <a:buSzPts val="1100"/>
              <a:buChar char="○"/>
              <a:defRPr sz="1100">
                <a:solidFill>
                  <a:srgbClr val="5F6368"/>
                </a:solidFill>
              </a:defRPr>
            </a:lvl5pPr>
            <a:lvl6pPr marL="2743200" lvl="5" indent="-298450" rtl="0">
              <a:lnSpc>
                <a:spcPct val="260000"/>
              </a:lnSpc>
              <a:spcBef>
                <a:spcPts val="0"/>
              </a:spcBef>
              <a:spcAft>
                <a:spcPts val="0"/>
              </a:spcAft>
              <a:buClr>
                <a:srgbClr val="5F6368"/>
              </a:buClr>
              <a:buSzPts val="1100"/>
              <a:buChar char="■"/>
              <a:defRPr sz="1100">
                <a:solidFill>
                  <a:srgbClr val="5F6368"/>
                </a:solidFill>
              </a:defRPr>
            </a:lvl6pPr>
            <a:lvl7pPr marL="3200400" lvl="6" indent="-298450" rtl="0">
              <a:lnSpc>
                <a:spcPct val="260000"/>
              </a:lnSpc>
              <a:spcBef>
                <a:spcPts val="0"/>
              </a:spcBef>
              <a:spcAft>
                <a:spcPts val="0"/>
              </a:spcAft>
              <a:buClr>
                <a:srgbClr val="5F6368"/>
              </a:buClr>
              <a:buSzPts val="1100"/>
              <a:buChar char="●"/>
              <a:defRPr sz="1100">
                <a:solidFill>
                  <a:srgbClr val="5F6368"/>
                </a:solidFill>
              </a:defRPr>
            </a:lvl7pPr>
            <a:lvl8pPr marL="3657600" lvl="7" indent="-298450" rtl="0">
              <a:lnSpc>
                <a:spcPct val="260000"/>
              </a:lnSpc>
              <a:spcBef>
                <a:spcPts val="0"/>
              </a:spcBef>
              <a:spcAft>
                <a:spcPts val="0"/>
              </a:spcAft>
              <a:buClr>
                <a:srgbClr val="5F6368"/>
              </a:buClr>
              <a:buSzPts val="1100"/>
              <a:buChar char="○"/>
              <a:defRPr sz="1100">
                <a:solidFill>
                  <a:srgbClr val="5F6368"/>
                </a:solidFill>
              </a:defRPr>
            </a:lvl8pPr>
            <a:lvl9pPr marL="4114800" lvl="8" indent="-298450" rtl="0">
              <a:lnSpc>
                <a:spcPct val="260000"/>
              </a:lnSpc>
              <a:spcBef>
                <a:spcPts val="0"/>
              </a:spcBef>
              <a:spcAft>
                <a:spcPts val="0"/>
              </a:spcAft>
              <a:buClr>
                <a:srgbClr val="5F6368"/>
              </a:buClr>
              <a:buSzPts val="1100"/>
              <a:buChar char="■"/>
              <a:defRPr sz="1100">
                <a:solidFill>
                  <a:srgbClr val="5F6368"/>
                </a:solidFill>
              </a:defRPr>
            </a:lvl9pPr>
          </a:lstStyle>
          <a:p>
            <a:endParaRPr/>
          </a:p>
        </p:txBody>
      </p:sp>
      <p:sp>
        <p:nvSpPr>
          <p:cNvPr id="427" name="Google Shape;427;p40"/>
          <p:cNvSpPr txBox="1">
            <a:spLocks noGrp="1"/>
          </p:cNvSpPr>
          <p:nvPr>
            <p:ph type="title"/>
          </p:nvPr>
        </p:nvSpPr>
        <p:spPr>
          <a:xfrm>
            <a:off x="344501" y="1365900"/>
            <a:ext cx="3864600" cy="414300"/>
          </a:xfrm>
          <a:prstGeom prst="rect">
            <a:avLst/>
          </a:prstGeom>
        </p:spPr>
        <p:txBody>
          <a:bodyPr spcFirstLastPara="1" wrap="square" lIns="91425" tIns="91425" rIns="91425" bIns="91425" anchor="t" anchorCtr="0">
            <a:noAutofit/>
          </a:bodyPr>
          <a:lstStyle>
            <a:lvl1pPr marL="0" marR="0" lvl="0" indent="0" algn="l" rtl="0">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8" name="Google Shape;428;p40"/>
          <p:cNvSpPr txBox="1">
            <a:spLocks noGrp="1"/>
          </p:cNvSpPr>
          <p:nvPr>
            <p:ph type="body" idx="2"/>
          </p:nvPr>
        </p:nvSpPr>
        <p:spPr>
          <a:xfrm>
            <a:off x="344501" y="4743625"/>
            <a:ext cx="4345800" cy="375600"/>
          </a:xfrm>
          <a:prstGeom prst="rect">
            <a:avLst/>
          </a:prstGeom>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rtl="0">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rtl="0">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rtl="0">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rtl="0">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rtl="0">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rtl="0">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rtl="0">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rtl="0">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Google Ads Cover Slide">
  <p:cSld name="CUSTOM_3">
    <p:spTree>
      <p:nvGrpSpPr>
        <p:cNvPr id="1"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a:stretch/>
        </p:blipFill>
        <p:spPr>
          <a:xfrm>
            <a:off x="522575" y="319550"/>
            <a:ext cx="1172075" cy="2394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Google Marketing Platform Cover Slide">
  <p:cSld name="CUSTOM_2_2">
    <p:bg>
      <p:bgPr>
        <a:solidFill>
          <a:srgbClr val="FFFFFF"/>
        </a:solidFill>
        <a:effectLst/>
      </p:bgPr>
    </p:bg>
    <p:spTree>
      <p:nvGrpSpPr>
        <p:cNvPr id="1"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a:stretch/>
        </p:blipFill>
        <p:spPr>
          <a:xfrm>
            <a:off x="522575" y="319550"/>
            <a:ext cx="2656675" cy="239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Slide - Blue">
  <p:cSld name="TITLE_2">
    <p:spTree>
      <p:nvGrpSpPr>
        <p:cNvPr id="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Google Ad Manager Cover Slide">
  <p:cSld name="CUSTOM_2_2_1">
    <p:bg>
      <p:bgPr>
        <a:solidFill>
          <a:srgbClr val="FFFFFF"/>
        </a:solidFill>
        <a:effectLst/>
      </p:bgPr>
    </p:bg>
    <p:spTree>
      <p:nvGrpSpPr>
        <p:cNvPr id="1"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GIF" type="obj">
  <p:cSld name="OBJECT">
    <p:spTree>
      <p:nvGrpSpPr>
        <p:cNvPr id="1" name="Shape 44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Slide - Basic Text - Blue">
  <p:cSld name="TITLE_2_3">
    <p:spTree>
      <p:nvGrpSpPr>
        <p:cNvPr id="1" name="Shape 52"/>
        <p:cNvGrpSpPr/>
        <p:nvPr/>
      </p:nvGrpSpPr>
      <p:grpSpPr>
        <a:xfrm>
          <a:off x="0" y="0"/>
          <a:ext cx="0" cy="0"/>
          <a:chOff x="0" y="0"/>
          <a:chExt cx="0" cy="0"/>
        </a:xfrm>
      </p:grpSpPr>
      <p:sp>
        <p:nvSpPr>
          <p:cNvPr id="53" name="Google Shape;53;p7"/>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54" name="Google Shape;54;p7"/>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64" name="Google Shape;64;p7"/>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ody Slide - Bulleted List - Blue">
  <p:cSld name="TITLE_2_3_1">
    <p:spTree>
      <p:nvGrpSpPr>
        <p:cNvPr id="1" name="Shape 65"/>
        <p:cNvGrpSpPr/>
        <p:nvPr/>
      </p:nvGrpSpPr>
      <p:grpSpPr>
        <a:xfrm>
          <a:off x="0" y="0"/>
          <a:ext cx="0" cy="0"/>
          <a:chOff x="0" y="0"/>
          <a:chExt cx="0" cy="0"/>
        </a:xfrm>
      </p:grpSpPr>
      <p:sp>
        <p:nvSpPr>
          <p:cNvPr id="66" name="Google Shape;66;p8"/>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67" name="Google Shape;67;p8"/>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70" name="Google Shape;70;p8"/>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 Core Yellow">
  <p:cSld name="CUSTOM_1">
    <p:spTree>
      <p:nvGrpSpPr>
        <p:cNvPr id="1"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88" name="Google Shape;88;p10"/>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89" name="Google Shape;89;p10"/>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ody Slide - Yellow">
  <p:cSld name="TITLE_2_1">
    <p:spTree>
      <p:nvGrpSpPr>
        <p:cNvPr id="1"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40663" y="1128663"/>
            <a:ext cx="7877100" cy="34527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1pPr>
            <a:lvl2pPr marL="914400" marR="0" lvl="1"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2pPr>
            <a:lvl3pPr marL="1371600" marR="0" lvl="2"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3pPr>
            <a:lvl4pPr marL="1828800" marR="0" lvl="3"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4pPr>
            <a:lvl5pPr marL="2286000" marR="0" lvl="4"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5pPr>
            <a:lvl6pPr marL="2743200" marR="0" lvl="5"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6pPr>
            <a:lvl7pPr marL="3200400" marR="0" lvl="6"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7pPr>
            <a:lvl8pPr marL="3657600" marR="0" lvl="7"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8pPr>
            <a:lvl9pPr marL="4114800" marR="0" lvl="8"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9pPr>
          </a:lstStyle>
          <a:p>
            <a:endParaRPr/>
          </a:p>
        </p:txBody>
      </p:sp>
      <p:sp>
        <p:nvSpPr>
          <p:cNvPr id="7" name="Google Shape;7;p1"/>
          <p:cNvSpPr txBox="1">
            <a:spLocks noGrp="1"/>
          </p:cNvSpPr>
          <p:nvPr>
            <p:ph type="title"/>
          </p:nvPr>
        </p:nvSpPr>
        <p:spPr>
          <a:xfrm>
            <a:off x="395688" y="493663"/>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C4043"/>
              </a:buClr>
              <a:buSzPts val="2400"/>
              <a:buFont typeface="Google Sans"/>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 name="Google Shape;8;p1"/>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1"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335736" y="1405806"/>
            <a:ext cx="8370900" cy="28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rgbClr val="4A86E8"/>
                </a:solidFill>
                <a:latin typeface="Google Sans"/>
                <a:ea typeface="Google Sans"/>
                <a:cs typeface="Google Sans"/>
                <a:sym typeface="Google Sans"/>
              </a:rPr>
              <a:t>Oportunidad </a:t>
            </a:r>
            <a:r>
              <a:rPr lang="es-ES" sz="3600" b="1" dirty="0" err="1">
                <a:solidFill>
                  <a:srgbClr val="4A86E8"/>
                </a:solidFill>
                <a:latin typeface="Google Sans"/>
                <a:ea typeface="Google Sans"/>
                <a:cs typeface="Google Sans"/>
                <a:sym typeface="Google Sans"/>
              </a:rPr>
              <a:t>Ecommerce</a:t>
            </a:r>
            <a:r>
              <a:rPr lang="es-ES" sz="3600" b="1" dirty="0">
                <a:solidFill>
                  <a:srgbClr val="4A86E8"/>
                </a:solidFill>
                <a:latin typeface="Google Sans"/>
                <a:ea typeface="Google Sans"/>
                <a:cs typeface="Google Sans"/>
                <a:sym typeface="Google Sans"/>
              </a:rPr>
              <a:t> en Panamá</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lang="es-ES" sz="2400"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sz="2400" dirty="0">
              <a:solidFill>
                <a:srgbClr val="4A86E8"/>
              </a:solidFill>
              <a:latin typeface="Google Sans"/>
              <a:ea typeface="Google Sans"/>
              <a:cs typeface="Google Sans"/>
              <a:sym typeface="Google Sans"/>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074128" y="2318750"/>
            <a:ext cx="2405227" cy="101626"/>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1A6856C2-293C-58D2-B9EF-DB25D28BBF76}"/>
              </a:ext>
            </a:extLst>
          </p:cNvPr>
          <p:cNvSpPr txBox="1"/>
          <p:nvPr/>
        </p:nvSpPr>
        <p:spPr>
          <a:xfrm>
            <a:off x="540327" y="2337955"/>
            <a:ext cx="7751618" cy="523220"/>
          </a:xfrm>
          <a:prstGeom prst="rect">
            <a:avLst/>
          </a:prstGeom>
          <a:noFill/>
        </p:spPr>
        <p:txBody>
          <a:bodyPr wrap="square" rtlCol="0">
            <a:spAutoFit/>
          </a:bodyPr>
          <a:lstStyle/>
          <a:p>
            <a:r>
              <a:rPr lang="en-PA" b="1" dirty="0">
                <a:solidFill>
                  <a:schemeClr val="bg1"/>
                </a:solidFill>
              </a:rPr>
              <a:t>Presentado por: </a:t>
            </a:r>
            <a:r>
              <a:rPr lang="en-PA" dirty="0">
                <a:solidFill>
                  <a:schemeClr val="bg1"/>
                </a:solidFill>
              </a:rPr>
              <a:t>Abraham Cedeño</a:t>
            </a:r>
          </a:p>
          <a:p>
            <a:r>
              <a:rPr lang="en-PA" b="1" dirty="0">
                <a:solidFill>
                  <a:schemeClr val="bg1"/>
                </a:solidFill>
              </a:rPr>
              <a:t>                Fecha: </a:t>
            </a:r>
            <a:r>
              <a:rPr lang="en-PA" dirty="0">
                <a:solidFill>
                  <a:schemeClr val="bg1"/>
                </a:solidFill>
              </a:rPr>
              <a:t>Diciembre 11, 2022</a:t>
            </a:r>
          </a:p>
        </p:txBody>
      </p:sp>
    </p:spTree>
    <p:extLst>
      <p:ext uri="{BB962C8B-B14F-4D97-AF65-F5344CB8AC3E}">
        <p14:creationId xmlns:p14="http://schemas.microsoft.com/office/powerpoint/2010/main" val="2922752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1990142" y="0"/>
            <a:ext cx="8679777" cy="28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rgbClr val="4A86E8"/>
                </a:solidFill>
                <a:latin typeface="Google Sans"/>
                <a:ea typeface="Google Sans"/>
                <a:cs typeface="Google Sans"/>
                <a:sym typeface="Google Sans"/>
              </a:rPr>
              <a:t>¿Cuál es la oportunidad?</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lang="es-ES" sz="2400"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sz="2400" dirty="0">
              <a:solidFill>
                <a:srgbClr val="4A86E8"/>
              </a:solidFill>
              <a:latin typeface="Google Sans"/>
              <a:ea typeface="Google Sans"/>
              <a:cs typeface="Google Sans"/>
              <a:sym typeface="Google Sans"/>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410792" y="2576703"/>
            <a:ext cx="3038165" cy="91245"/>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1A6856C2-293C-58D2-B9EF-DB25D28BBF76}"/>
              </a:ext>
            </a:extLst>
          </p:cNvPr>
          <p:cNvSpPr txBox="1"/>
          <p:nvPr/>
        </p:nvSpPr>
        <p:spPr>
          <a:xfrm>
            <a:off x="153914" y="1002088"/>
            <a:ext cx="2800734" cy="3139321"/>
          </a:xfrm>
          <a:prstGeom prst="rect">
            <a:avLst/>
          </a:prstGeom>
          <a:noFill/>
        </p:spPr>
        <p:txBody>
          <a:bodyPr wrap="square" rtlCol="0">
            <a:spAutoFit/>
          </a:bodyPr>
          <a:lstStyle/>
          <a:p>
            <a:pPr marL="285750" indent="-285750">
              <a:buFont typeface="Arial" panose="020B0604020202020204" pitchFamily="34" charset="0"/>
              <a:buChar char="•"/>
            </a:pPr>
            <a:r>
              <a:rPr lang="en-PA" sz="1800" dirty="0">
                <a:solidFill>
                  <a:schemeClr val="bg1"/>
                </a:solidFill>
              </a:rPr>
              <a:t>Segun Statista, ”En américa latina se vieron ventas de $104 billones para 2022 </a:t>
            </a:r>
            <a:r>
              <a:rPr lang="en-PA" sz="1800" b="1" dirty="0">
                <a:solidFill>
                  <a:schemeClr val="bg1"/>
                </a:solidFill>
              </a:rPr>
              <a:t>(un 22.4% más que los $85 billones vendidos en 2021).</a:t>
            </a:r>
          </a:p>
          <a:p>
            <a:pPr marL="285750" indent="-285750">
              <a:buFont typeface="Arial" panose="020B0604020202020204" pitchFamily="34" charset="0"/>
              <a:buChar char="•"/>
            </a:pPr>
            <a:endParaRPr lang="en-PA" sz="1800" b="1" dirty="0">
              <a:solidFill>
                <a:schemeClr val="bg1"/>
              </a:solidFill>
            </a:endParaRPr>
          </a:p>
          <a:p>
            <a:pPr marL="285750" indent="-285750">
              <a:buFont typeface="Arial" panose="020B0604020202020204" pitchFamily="34" charset="0"/>
              <a:buChar char="•"/>
            </a:pPr>
            <a:r>
              <a:rPr lang="en-PA" sz="1800" dirty="0">
                <a:solidFill>
                  <a:schemeClr val="bg1"/>
                </a:solidFill>
              </a:rPr>
              <a:t>El E-commerce es una industria de </a:t>
            </a:r>
            <a:r>
              <a:rPr lang="en-PA" sz="1800" b="1" dirty="0">
                <a:solidFill>
                  <a:schemeClr val="bg1"/>
                </a:solidFill>
              </a:rPr>
              <a:t>6 trillones de dólares.</a:t>
            </a:r>
            <a:endParaRPr lang="en-PA" b="1" dirty="0">
              <a:solidFill>
                <a:schemeClr val="bg1"/>
              </a:solidFill>
            </a:endParaRPr>
          </a:p>
        </p:txBody>
      </p:sp>
      <p:sp>
        <p:nvSpPr>
          <p:cNvPr id="15" name="TextBox 14">
            <a:extLst>
              <a:ext uri="{FF2B5EF4-FFF2-40B4-BE49-F238E27FC236}">
                <a16:creationId xmlns:a16="http://schemas.microsoft.com/office/drawing/2014/main" id="{17EB6C3C-11C8-835B-99EA-CBBAFCF63EBB}"/>
              </a:ext>
            </a:extLst>
          </p:cNvPr>
          <p:cNvSpPr txBox="1"/>
          <p:nvPr/>
        </p:nvSpPr>
        <p:spPr>
          <a:xfrm>
            <a:off x="7131174" y="4518624"/>
            <a:ext cx="3444061" cy="307777"/>
          </a:xfrm>
          <a:prstGeom prst="rect">
            <a:avLst/>
          </a:prstGeom>
          <a:noFill/>
        </p:spPr>
        <p:txBody>
          <a:bodyPr wrap="square" rtlCol="0">
            <a:spAutoFit/>
          </a:bodyPr>
          <a:lstStyle/>
          <a:p>
            <a:r>
              <a:rPr lang="en-PA" b="1" dirty="0">
                <a:solidFill>
                  <a:schemeClr val="bg1"/>
                </a:solidFill>
              </a:rPr>
              <a:t>Data de: </a:t>
            </a:r>
            <a:r>
              <a:rPr lang="en-PA" dirty="0">
                <a:solidFill>
                  <a:schemeClr val="bg1"/>
                </a:solidFill>
              </a:rPr>
              <a:t>U.S. Statista</a:t>
            </a:r>
          </a:p>
        </p:txBody>
      </p:sp>
      <p:pic>
        <p:nvPicPr>
          <p:cNvPr id="7" name="Picture 6" descr="Chart, bar chart&#10;&#10;Description automatically generated">
            <a:extLst>
              <a:ext uri="{FF2B5EF4-FFF2-40B4-BE49-F238E27FC236}">
                <a16:creationId xmlns:a16="http://schemas.microsoft.com/office/drawing/2014/main" id="{083133EA-4897-9653-7456-7C9189DF070B}"/>
              </a:ext>
            </a:extLst>
          </p:cNvPr>
          <p:cNvPicPr>
            <a:picLocks noChangeAspect="1"/>
          </p:cNvPicPr>
          <p:nvPr/>
        </p:nvPicPr>
        <p:blipFill>
          <a:blip r:embed="rId3"/>
          <a:stretch>
            <a:fillRect/>
          </a:stretch>
        </p:blipFill>
        <p:spPr>
          <a:xfrm>
            <a:off x="2890210" y="699197"/>
            <a:ext cx="6099873" cy="3674019"/>
          </a:xfrm>
          <a:prstGeom prst="rect">
            <a:avLst/>
          </a:prstGeom>
        </p:spPr>
      </p:pic>
    </p:spTree>
    <p:extLst>
      <p:ext uri="{BB962C8B-B14F-4D97-AF65-F5344CB8AC3E}">
        <p14:creationId xmlns:p14="http://schemas.microsoft.com/office/powerpoint/2010/main" val="420474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3199"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Rectangle 2">
            <a:extLst>
              <a:ext uri="{FF2B5EF4-FFF2-40B4-BE49-F238E27FC236}">
                <a16:creationId xmlns:a16="http://schemas.microsoft.com/office/drawing/2014/main" id="{3C23EECD-BF84-8311-D6C6-52F3D1214E19}"/>
              </a:ext>
            </a:extLst>
          </p:cNvPr>
          <p:cNvSpPr/>
          <p:nvPr/>
        </p:nvSpPr>
        <p:spPr>
          <a:xfrm>
            <a:off x="77674" y="74325"/>
            <a:ext cx="8983199" cy="3848452"/>
          </a:xfrm>
          <a:prstGeom prst="rect">
            <a:avLst/>
          </a:prstGeom>
          <a:ln>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dirty="0"/>
          </a:p>
        </p:txBody>
      </p:sp>
      <p:sp>
        <p:nvSpPr>
          <p:cNvPr id="4" name="Google Shape;867;p65">
            <a:extLst>
              <a:ext uri="{FF2B5EF4-FFF2-40B4-BE49-F238E27FC236}">
                <a16:creationId xmlns:a16="http://schemas.microsoft.com/office/drawing/2014/main" id="{95E79F90-B0B4-33C4-EA46-DE21B21E9A7A}"/>
              </a:ext>
            </a:extLst>
          </p:cNvPr>
          <p:cNvSpPr txBox="1"/>
          <p:nvPr/>
        </p:nvSpPr>
        <p:spPr>
          <a:xfrm>
            <a:off x="447872" y="970181"/>
            <a:ext cx="8504841" cy="972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5400" b="1" dirty="0">
                <a:solidFill>
                  <a:schemeClr val="tx2"/>
                </a:solidFill>
                <a:latin typeface="Google Sans"/>
                <a:ea typeface="Google Sans"/>
                <a:cs typeface="Google Sans"/>
                <a:sym typeface="Google Sans"/>
              </a:rPr>
              <a:t>Situación y contexto en Panamá</a:t>
            </a:r>
            <a:endParaRPr sz="5400" b="1"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lang="es-ES" sz="4000"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sz="4000" dirty="0">
              <a:solidFill>
                <a:schemeClr val="tx2"/>
              </a:solidFill>
              <a:latin typeface="Google Sans"/>
              <a:ea typeface="Google Sans"/>
              <a:cs typeface="Google Sans"/>
              <a:sym typeface="Google Sans"/>
            </a:endParaRPr>
          </a:p>
        </p:txBody>
      </p:sp>
      <p:sp>
        <p:nvSpPr>
          <p:cNvPr id="5" name="Google Shape;455;p47">
            <a:extLst>
              <a:ext uri="{FF2B5EF4-FFF2-40B4-BE49-F238E27FC236}">
                <a16:creationId xmlns:a16="http://schemas.microsoft.com/office/drawing/2014/main" id="{97D75F5B-5B4A-D0A0-321C-77C172E33F73}"/>
              </a:ext>
            </a:extLst>
          </p:cNvPr>
          <p:cNvSpPr/>
          <p:nvPr/>
        </p:nvSpPr>
        <p:spPr>
          <a:xfrm rot="16200000">
            <a:off x="-483932" y="1748107"/>
            <a:ext cx="1601570" cy="457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557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168919" y="1103243"/>
            <a:ext cx="3850300" cy="9178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800" b="1" dirty="0">
                <a:solidFill>
                  <a:srgbClr val="4A86E8"/>
                </a:solidFill>
                <a:latin typeface="Google Sans"/>
                <a:ea typeface="Google Sans"/>
                <a:cs typeface="Google Sans"/>
                <a:sym typeface="Google Sans"/>
              </a:rPr>
              <a:t>Interés E-</a:t>
            </a:r>
            <a:r>
              <a:rPr lang="es-ES" sz="2800" b="1" dirty="0" err="1">
                <a:solidFill>
                  <a:srgbClr val="4A86E8"/>
                </a:solidFill>
                <a:latin typeface="Google Sans"/>
                <a:ea typeface="Google Sans"/>
                <a:cs typeface="Google Sans"/>
                <a:sym typeface="Google Sans"/>
              </a:rPr>
              <a:t>commerce</a:t>
            </a:r>
            <a:r>
              <a:rPr lang="es-ES" sz="2800" b="1" dirty="0">
                <a:solidFill>
                  <a:srgbClr val="4A86E8"/>
                </a:solidFill>
                <a:latin typeface="Google Sans"/>
                <a:ea typeface="Google Sans"/>
                <a:cs typeface="Google Sans"/>
                <a:sym typeface="Google Sans"/>
              </a:rPr>
              <a:t> en Panamá</a:t>
            </a:r>
            <a:endParaRPr sz="28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lang="es-ES" sz="1800"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sz="1800" dirty="0">
              <a:solidFill>
                <a:srgbClr val="4A86E8"/>
              </a:solidFill>
              <a:latin typeface="Google Sans"/>
              <a:ea typeface="Google Sans"/>
              <a:cs typeface="Google Sans"/>
              <a:sym typeface="Google Sans"/>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410792" y="2576703"/>
            <a:ext cx="3038165" cy="91245"/>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1A6856C2-293C-58D2-B9EF-DB25D28BBF76}"/>
              </a:ext>
            </a:extLst>
          </p:cNvPr>
          <p:cNvSpPr txBox="1"/>
          <p:nvPr/>
        </p:nvSpPr>
        <p:spPr>
          <a:xfrm>
            <a:off x="338554" y="2172825"/>
            <a:ext cx="2800734" cy="1754326"/>
          </a:xfrm>
          <a:prstGeom prst="rect">
            <a:avLst/>
          </a:prstGeom>
          <a:noFill/>
        </p:spPr>
        <p:txBody>
          <a:bodyPr wrap="square" rtlCol="0">
            <a:spAutoFit/>
          </a:bodyPr>
          <a:lstStyle/>
          <a:p>
            <a:pPr marL="285750" indent="-285750">
              <a:buFont typeface="Arial" panose="020B0604020202020204" pitchFamily="34" charset="0"/>
              <a:buChar char="•"/>
            </a:pPr>
            <a:r>
              <a:rPr lang="en-PA" sz="1800" dirty="0">
                <a:solidFill>
                  <a:schemeClr val="bg1"/>
                </a:solidFill>
              </a:rPr>
              <a:t>Se logra observar que hay una </a:t>
            </a:r>
            <a:r>
              <a:rPr lang="en-PA" sz="1800" b="1" dirty="0">
                <a:solidFill>
                  <a:schemeClr val="bg1"/>
                </a:solidFill>
              </a:rPr>
              <a:t>tendencia alcista </a:t>
            </a:r>
            <a:r>
              <a:rPr lang="en-PA" sz="1800" dirty="0">
                <a:solidFill>
                  <a:schemeClr val="bg1"/>
                </a:solidFill>
              </a:rPr>
              <a:t>en las búsquedas de la palabra amazon en Panamá.</a:t>
            </a:r>
            <a:endParaRPr lang="en-PA" sz="1800" b="1" dirty="0">
              <a:solidFill>
                <a:schemeClr val="bg1"/>
              </a:solidFill>
            </a:endParaRPr>
          </a:p>
        </p:txBody>
      </p:sp>
      <p:sp>
        <p:nvSpPr>
          <p:cNvPr id="15" name="TextBox 14">
            <a:extLst>
              <a:ext uri="{FF2B5EF4-FFF2-40B4-BE49-F238E27FC236}">
                <a16:creationId xmlns:a16="http://schemas.microsoft.com/office/drawing/2014/main" id="{17EB6C3C-11C8-835B-99EA-CBBAFCF63EBB}"/>
              </a:ext>
            </a:extLst>
          </p:cNvPr>
          <p:cNvSpPr txBox="1"/>
          <p:nvPr/>
        </p:nvSpPr>
        <p:spPr>
          <a:xfrm>
            <a:off x="6956665" y="4642129"/>
            <a:ext cx="3444061" cy="307777"/>
          </a:xfrm>
          <a:prstGeom prst="rect">
            <a:avLst/>
          </a:prstGeom>
          <a:noFill/>
        </p:spPr>
        <p:txBody>
          <a:bodyPr wrap="square" rtlCol="0">
            <a:spAutoFit/>
          </a:bodyPr>
          <a:lstStyle/>
          <a:p>
            <a:r>
              <a:rPr lang="en-PA" b="1" dirty="0">
                <a:solidFill>
                  <a:schemeClr val="bg1"/>
                </a:solidFill>
              </a:rPr>
              <a:t>Data de: </a:t>
            </a:r>
            <a:r>
              <a:rPr lang="en-PA" dirty="0">
                <a:solidFill>
                  <a:schemeClr val="bg1"/>
                </a:solidFill>
              </a:rPr>
              <a:t>Google trends</a:t>
            </a:r>
          </a:p>
        </p:txBody>
      </p:sp>
      <p:pic>
        <p:nvPicPr>
          <p:cNvPr id="4" name="Picture 3" descr="Graphical user interface, application&#10;&#10;Description automatically generated">
            <a:extLst>
              <a:ext uri="{FF2B5EF4-FFF2-40B4-BE49-F238E27FC236}">
                <a16:creationId xmlns:a16="http://schemas.microsoft.com/office/drawing/2014/main" id="{F4B0F6BC-4513-9BCB-6075-F6AF77494746}"/>
              </a:ext>
            </a:extLst>
          </p:cNvPr>
          <p:cNvPicPr>
            <a:picLocks noChangeAspect="1"/>
          </p:cNvPicPr>
          <p:nvPr/>
        </p:nvPicPr>
        <p:blipFill>
          <a:blip r:embed="rId3"/>
          <a:stretch>
            <a:fillRect/>
          </a:stretch>
        </p:blipFill>
        <p:spPr>
          <a:xfrm>
            <a:off x="4132842" y="1495097"/>
            <a:ext cx="4773788" cy="2153305"/>
          </a:xfrm>
          <a:prstGeom prst="rect">
            <a:avLst/>
          </a:prstGeom>
        </p:spPr>
      </p:pic>
    </p:spTree>
    <p:extLst>
      <p:ext uri="{BB962C8B-B14F-4D97-AF65-F5344CB8AC3E}">
        <p14:creationId xmlns:p14="http://schemas.microsoft.com/office/powerpoint/2010/main" val="303807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410792" y="2576703"/>
            <a:ext cx="3038165" cy="91245"/>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1A6856C2-293C-58D2-B9EF-DB25D28BBF76}"/>
              </a:ext>
            </a:extLst>
          </p:cNvPr>
          <p:cNvSpPr txBox="1"/>
          <p:nvPr/>
        </p:nvSpPr>
        <p:spPr>
          <a:xfrm>
            <a:off x="245752" y="2342760"/>
            <a:ext cx="2800734" cy="1200329"/>
          </a:xfrm>
          <a:prstGeom prst="rect">
            <a:avLst/>
          </a:prstGeom>
          <a:noFill/>
        </p:spPr>
        <p:txBody>
          <a:bodyPr wrap="square" rtlCol="0">
            <a:spAutoFit/>
          </a:bodyPr>
          <a:lstStyle/>
          <a:p>
            <a:pPr marL="285750" indent="-285750">
              <a:buFont typeface="Arial" panose="020B0604020202020204" pitchFamily="34" charset="0"/>
              <a:buChar char="•"/>
            </a:pPr>
            <a:r>
              <a:rPr lang="en-PA" sz="1800" dirty="0">
                <a:solidFill>
                  <a:schemeClr val="bg1"/>
                </a:solidFill>
              </a:rPr>
              <a:t>Es muy interesante que el </a:t>
            </a:r>
            <a:r>
              <a:rPr lang="en-PA" sz="1800" b="1" dirty="0">
                <a:solidFill>
                  <a:schemeClr val="bg1"/>
                </a:solidFill>
              </a:rPr>
              <a:t>interés es mayor en las demás provincias.</a:t>
            </a:r>
          </a:p>
        </p:txBody>
      </p:sp>
      <p:sp>
        <p:nvSpPr>
          <p:cNvPr id="15" name="TextBox 14">
            <a:extLst>
              <a:ext uri="{FF2B5EF4-FFF2-40B4-BE49-F238E27FC236}">
                <a16:creationId xmlns:a16="http://schemas.microsoft.com/office/drawing/2014/main" id="{17EB6C3C-11C8-835B-99EA-CBBAFCF63EBB}"/>
              </a:ext>
            </a:extLst>
          </p:cNvPr>
          <p:cNvSpPr txBox="1"/>
          <p:nvPr/>
        </p:nvSpPr>
        <p:spPr>
          <a:xfrm>
            <a:off x="6956665" y="4642129"/>
            <a:ext cx="3444061" cy="307777"/>
          </a:xfrm>
          <a:prstGeom prst="rect">
            <a:avLst/>
          </a:prstGeom>
          <a:noFill/>
        </p:spPr>
        <p:txBody>
          <a:bodyPr wrap="square" rtlCol="0">
            <a:spAutoFit/>
          </a:bodyPr>
          <a:lstStyle/>
          <a:p>
            <a:r>
              <a:rPr lang="en-PA" b="1" dirty="0">
                <a:solidFill>
                  <a:schemeClr val="bg1"/>
                </a:solidFill>
              </a:rPr>
              <a:t>Data de: </a:t>
            </a:r>
            <a:r>
              <a:rPr lang="en-PA" dirty="0">
                <a:solidFill>
                  <a:schemeClr val="bg1"/>
                </a:solidFill>
              </a:rPr>
              <a:t>Google trends</a:t>
            </a:r>
          </a:p>
        </p:txBody>
      </p:sp>
      <p:pic>
        <p:nvPicPr>
          <p:cNvPr id="6" name="Picture 5" descr="Graphical user interface, application&#10;&#10;Description automatically generated">
            <a:extLst>
              <a:ext uri="{FF2B5EF4-FFF2-40B4-BE49-F238E27FC236}">
                <a16:creationId xmlns:a16="http://schemas.microsoft.com/office/drawing/2014/main" id="{3094BE7B-B3EA-FA57-792C-32ACBAE55E0D}"/>
              </a:ext>
            </a:extLst>
          </p:cNvPr>
          <p:cNvPicPr>
            <a:picLocks noChangeAspect="1"/>
          </p:cNvPicPr>
          <p:nvPr/>
        </p:nvPicPr>
        <p:blipFill>
          <a:blip r:embed="rId3"/>
          <a:stretch>
            <a:fillRect/>
          </a:stretch>
        </p:blipFill>
        <p:spPr>
          <a:xfrm>
            <a:off x="3543202" y="800996"/>
            <a:ext cx="5355046" cy="1751965"/>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FF16E15-5946-16E2-1B6E-1C419AD8BBF1}"/>
              </a:ext>
            </a:extLst>
          </p:cNvPr>
          <p:cNvPicPr>
            <a:picLocks noChangeAspect="1"/>
          </p:cNvPicPr>
          <p:nvPr/>
        </p:nvPicPr>
        <p:blipFill>
          <a:blip r:embed="rId4"/>
          <a:stretch>
            <a:fillRect/>
          </a:stretch>
        </p:blipFill>
        <p:spPr>
          <a:xfrm>
            <a:off x="3543203" y="2650593"/>
            <a:ext cx="5355045" cy="1796415"/>
          </a:xfrm>
          <a:prstGeom prst="rect">
            <a:avLst/>
          </a:prstGeom>
        </p:spPr>
      </p:pic>
      <p:sp>
        <p:nvSpPr>
          <p:cNvPr id="8" name="Google Shape;867;p65">
            <a:extLst>
              <a:ext uri="{FF2B5EF4-FFF2-40B4-BE49-F238E27FC236}">
                <a16:creationId xmlns:a16="http://schemas.microsoft.com/office/drawing/2014/main" id="{085CA462-CEDD-1F8D-BD37-6958C9A25EF9}"/>
              </a:ext>
            </a:extLst>
          </p:cNvPr>
          <p:cNvSpPr txBox="1"/>
          <p:nvPr/>
        </p:nvSpPr>
        <p:spPr>
          <a:xfrm>
            <a:off x="245752" y="1103243"/>
            <a:ext cx="2984465" cy="9178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800" b="1" dirty="0">
                <a:solidFill>
                  <a:srgbClr val="4A86E8"/>
                </a:solidFill>
                <a:latin typeface="Google Sans"/>
                <a:ea typeface="Google Sans"/>
                <a:cs typeface="Google Sans"/>
                <a:sym typeface="Google Sans"/>
              </a:rPr>
              <a:t>Interés en otras provincias</a:t>
            </a:r>
            <a:endParaRPr sz="2800" b="1" dirty="0">
              <a:solidFill>
                <a:srgbClr val="4A86E8"/>
              </a:solidFill>
              <a:latin typeface="Google Sans"/>
              <a:ea typeface="Google Sans"/>
              <a:cs typeface="Google Sans"/>
              <a:sym typeface="Google Sans"/>
            </a:endParaRPr>
          </a:p>
        </p:txBody>
      </p:sp>
    </p:spTree>
    <p:extLst>
      <p:ext uri="{BB962C8B-B14F-4D97-AF65-F5344CB8AC3E}">
        <p14:creationId xmlns:p14="http://schemas.microsoft.com/office/powerpoint/2010/main" val="222713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410792" y="2576703"/>
            <a:ext cx="3038165" cy="91245"/>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1A6856C2-293C-58D2-B9EF-DB25D28BBF76}"/>
              </a:ext>
            </a:extLst>
          </p:cNvPr>
          <p:cNvSpPr txBox="1"/>
          <p:nvPr/>
        </p:nvSpPr>
        <p:spPr>
          <a:xfrm>
            <a:off x="180710" y="2095395"/>
            <a:ext cx="2984464" cy="1477328"/>
          </a:xfrm>
          <a:prstGeom prst="rect">
            <a:avLst/>
          </a:prstGeom>
          <a:noFill/>
        </p:spPr>
        <p:txBody>
          <a:bodyPr wrap="square" rtlCol="0">
            <a:spAutoFit/>
          </a:bodyPr>
          <a:lstStyle/>
          <a:p>
            <a:pPr marL="285750" indent="-285750">
              <a:buFont typeface="Arial" panose="020B0604020202020204" pitchFamily="34" charset="0"/>
              <a:buChar char="•"/>
            </a:pPr>
            <a:r>
              <a:rPr lang="en-PA" sz="1800" dirty="0">
                <a:solidFill>
                  <a:schemeClr val="bg1"/>
                </a:solidFill>
              </a:rPr>
              <a:t>La palabra amazon es buscada fue buscada en promedio unas </a:t>
            </a:r>
            <a:r>
              <a:rPr lang="en-PA" sz="1800" b="1" dirty="0">
                <a:solidFill>
                  <a:schemeClr val="bg1"/>
                </a:solidFill>
              </a:rPr>
              <a:t>301 000 </a:t>
            </a:r>
            <a:r>
              <a:rPr lang="en-PA" sz="1800" dirty="0">
                <a:solidFill>
                  <a:schemeClr val="bg1"/>
                </a:solidFill>
              </a:rPr>
              <a:t>veces en noviembre del 2022</a:t>
            </a:r>
            <a:endParaRPr lang="en-PA" sz="1800" b="1" dirty="0">
              <a:solidFill>
                <a:schemeClr val="bg1"/>
              </a:solidFill>
            </a:endParaRPr>
          </a:p>
        </p:txBody>
      </p:sp>
      <p:sp>
        <p:nvSpPr>
          <p:cNvPr id="15" name="TextBox 14">
            <a:extLst>
              <a:ext uri="{FF2B5EF4-FFF2-40B4-BE49-F238E27FC236}">
                <a16:creationId xmlns:a16="http://schemas.microsoft.com/office/drawing/2014/main" id="{17EB6C3C-11C8-835B-99EA-CBBAFCF63EBB}"/>
              </a:ext>
            </a:extLst>
          </p:cNvPr>
          <p:cNvSpPr txBox="1"/>
          <p:nvPr/>
        </p:nvSpPr>
        <p:spPr>
          <a:xfrm>
            <a:off x="6956665" y="4642129"/>
            <a:ext cx="3444061" cy="307777"/>
          </a:xfrm>
          <a:prstGeom prst="rect">
            <a:avLst/>
          </a:prstGeom>
          <a:noFill/>
        </p:spPr>
        <p:txBody>
          <a:bodyPr wrap="square" rtlCol="0">
            <a:spAutoFit/>
          </a:bodyPr>
          <a:lstStyle/>
          <a:p>
            <a:r>
              <a:rPr lang="en-PA" b="1" dirty="0">
                <a:solidFill>
                  <a:schemeClr val="bg1"/>
                </a:solidFill>
              </a:rPr>
              <a:t>Data de: </a:t>
            </a:r>
            <a:r>
              <a:rPr lang="en-PA" dirty="0">
                <a:solidFill>
                  <a:schemeClr val="bg1"/>
                </a:solidFill>
              </a:rPr>
              <a:t>Ubbersuggest</a:t>
            </a:r>
          </a:p>
        </p:txBody>
      </p:sp>
      <p:sp>
        <p:nvSpPr>
          <p:cNvPr id="8" name="Google Shape;867;p65">
            <a:extLst>
              <a:ext uri="{FF2B5EF4-FFF2-40B4-BE49-F238E27FC236}">
                <a16:creationId xmlns:a16="http://schemas.microsoft.com/office/drawing/2014/main" id="{085CA462-CEDD-1F8D-BD37-6958C9A25EF9}"/>
              </a:ext>
            </a:extLst>
          </p:cNvPr>
          <p:cNvSpPr txBox="1"/>
          <p:nvPr/>
        </p:nvSpPr>
        <p:spPr>
          <a:xfrm>
            <a:off x="245752" y="1103243"/>
            <a:ext cx="2984465" cy="9178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800" b="1" dirty="0">
                <a:solidFill>
                  <a:srgbClr val="4A86E8"/>
                </a:solidFill>
                <a:latin typeface="Google Sans"/>
                <a:ea typeface="Google Sans"/>
                <a:cs typeface="Google Sans"/>
                <a:sym typeface="Google Sans"/>
              </a:rPr>
              <a:t>Interés Amazon en Panamá</a:t>
            </a:r>
            <a:endParaRPr sz="2800" b="1" dirty="0">
              <a:solidFill>
                <a:srgbClr val="4A86E8"/>
              </a:solidFill>
              <a:latin typeface="Google Sans"/>
              <a:ea typeface="Google Sans"/>
              <a:cs typeface="Google Sans"/>
              <a:sym typeface="Google Sans"/>
            </a:endParaRPr>
          </a:p>
        </p:txBody>
      </p:sp>
      <p:pic>
        <p:nvPicPr>
          <p:cNvPr id="4" name="Picture 3" descr="Graphical user interface, application&#10;&#10;Description automatically generated">
            <a:extLst>
              <a:ext uri="{FF2B5EF4-FFF2-40B4-BE49-F238E27FC236}">
                <a16:creationId xmlns:a16="http://schemas.microsoft.com/office/drawing/2014/main" id="{32C1B52B-5BB9-B89A-A0E1-D920E14F2AD5}"/>
              </a:ext>
            </a:extLst>
          </p:cNvPr>
          <p:cNvPicPr>
            <a:picLocks noChangeAspect="1"/>
          </p:cNvPicPr>
          <p:nvPr/>
        </p:nvPicPr>
        <p:blipFill>
          <a:blip r:embed="rId3"/>
          <a:stretch>
            <a:fillRect/>
          </a:stretch>
        </p:blipFill>
        <p:spPr>
          <a:xfrm>
            <a:off x="3754975" y="1253262"/>
            <a:ext cx="5143273" cy="2888146"/>
          </a:xfrm>
          <a:prstGeom prst="rect">
            <a:avLst/>
          </a:prstGeom>
        </p:spPr>
      </p:pic>
    </p:spTree>
    <p:extLst>
      <p:ext uri="{BB962C8B-B14F-4D97-AF65-F5344CB8AC3E}">
        <p14:creationId xmlns:p14="http://schemas.microsoft.com/office/powerpoint/2010/main" val="178148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8"/>
          <p:cNvSpPr txBox="1">
            <a:spLocks noGrp="1"/>
          </p:cNvSpPr>
          <p:nvPr>
            <p:ph type="title"/>
          </p:nvPr>
        </p:nvSpPr>
        <p:spPr>
          <a:xfrm>
            <a:off x="344501" y="264375"/>
            <a:ext cx="7797000" cy="41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Situación</a:t>
            </a:r>
            <a:r>
              <a:rPr lang="en" dirty="0"/>
              <a:t> y </a:t>
            </a:r>
            <a:r>
              <a:rPr lang="en" dirty="0" err="1"/>
              <a:t>contexto</a:t>
            </a:r>
            <a:r>
              <a:rPr lang="en" dirty="0"/>
              <a:t> </a:t>
            </a:r>
            <a:r>
              <a:rPr lang="en" dirty="0" err="1"/>
              <a:t>en</a:t>
            </a:r>
            <a:r>
              <a:rPr lang="en" dirty="0"/>
              <a:t> Panamá</a:t>
            </a:r>
            <a:endParaRPr dirty="0"/>
          </a:p>
        </p:txBody>
      </p:sp>
      <p:sp>
        <p:nvSpPr>
          <p:cNvPr id="462" name="Google Shape;462;p48"/>
          <p:cNvSpPr/>
          <p:nvPr/>
        </p:nvSpPr>
        <p:spPr>
          <a:xfrm>
            <a:off x="0" y="946317"/>
            <a:ext cx="8581800" cy="43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Roboto"/>
                <a:ea typeface="Roboto"/>
                <a:cs typeface="Roboto"/>
                <a:sym typeface="Roboto"/>
              </a:rPr>
              <a:t>Se </a:t>
            </a:r>
            <a:r>
              <a:rPr lang="en" sz="1800" dirty="0" err="1">
                <a:solidFill>
                  <a:srgbClr val="FFFFFF"/>
                </a:solidFill>
                <a:latin typeface="Roboto"/>
                <a:ea typeface="Roboto"/>
                <a:cs typeface="Roboto"/>
                <a:sym typeface="Roboto"/>
              </a:rPr>
              <a:t>observa</a:t>
            </a:r>
            <a:r>
              <a:rPr lang="en" sz="1800" dirty="0">
                <a:solidFill>
                  <a:srgbClr val="FFFFFF"/>
                </a:solidFill>
                <a:latin typeface="Roboto"/>
                <a:ea typeface="Roboto"/>
                <a:cs typeface="Roboto"/>
                <a:sym typeface="Roboto"/>
              </a:rPr>
              <a:t> un 18% de </a:t>
            </a:r>
            <a:r>
              <a:rPr lang="en" sz="1800" dirty="0" err="1">
                <a:solidFill>
                  <a:srgbClr val="FFFFFF"/>
                </a:solidFill>
                <a:latin typeface="Roboto"/>
                <a:ea typeface="Roboto"/>
                <a:cs typeface="Roboto"/>
                <a:sym typeface="Roboto"/>
              </a:rPr>
              <a:t>crecimiento</a:t>
            </a:r>
            <a:r>
              <a:rPr lang="en" sz="1800" dirty="0">
                <a:solidFill>
                  <a:srgbClr val="FFFFFF"/>
                </a:solidFill>
                <a:latin typeface="Roboto"/>
                <a:ea typeface="Roboto"/>
                <a:cs typeface="Roboto"/>
                <a:sym typeface="Roboto"/>
              </a:rPr>
              <a:t> </a:t>
            </a:r>
            <a:r>
              <a:rPr lang="en" sz="1800" dirty="0" err="1">
                <a:solidFill>
                  <a:srgbClr val="FFFFFF"/>
                </a:solidFill>
                <a:latin typeface="Roboto"/>
                <a:ea typeface="Roboto"/>
                <a:cs typeface="Roboto"/>
                <a:sym typeface="Roboto"/>
              </a:rPr>
              <a:t>en</a:t>
            </a:r>
            <a:r>
              <a:rPr lang="en" sz="1800" dirty="0">
                <a:solidFill>
                  <a:srgbClr val="FFFFFF"/>
                </a:solidFill>
                <a:latin typeface="Roboto"/>
                <a:ea typeface="Roboto"/>
                <a:cs typeface="Roboto"/>
                <a:sym typeface="Roboto"/>
              </a:rPr>
              <a:t> la </a:t>
            </a:r>
            <a:r>
              <a:rPr lang="en" sz="1800" dirty="0" err="1">
                <a:solidFill>
                  <a:srgbClr val="FFFFFF"/>
                </a:solidFill>
                <a:latin typeface="Roboto"/>
                <a:ea typeface="Roboto"/>
                <a:cs typeface="Roboto"/>
                <a:sym typeface="Roboto"/>
              </a:rPr>
              <a:t>industria</a:t>
            </a:r>
            <a:r>
              <a:rPr lang="en" sz="1800" dirty="0">
                <a:solidFill>
                  <a:srgbClr val="FFFFFF"/>
                </a:solidFill>
                <a:latin typeface="Roboto"/>
                <a:ea typeface="Roboto"/>
                <a:cs typeface="Roboto"/>
                <a:sym typeface="Roboto"/>
              </a:rPr>
              <a:t> E-commerce a </a:t>
            </a:r>
            <a:r>
              <a:rPr lang="en" sz="1800" dirty="0" err="1">
                <a:solidFill>
                  <a:srgbClr val="FFFFFF"/>
                </a:solidFill>
                <a:latin typeface="Roboto"/>
                <a:ea typeface="Roboto"/>
                <a:cs typeface="Roboto"/>
                <a:sym typeface="Roboto"/>
              </a:rPr>
              <a:t>nivel</a:t>
            </a:r>
            <a:r>
              <a:rPr lang="en" sz="1800" dirty="0">
                <a:solidFill>
                  <a:srgbClr val="FFFFFF"/>
                </a:solidFill>
                <a:latin typeface="Roboto"/>
                <a:ea typeface="Roboto"/>
                <a:cs typeface="Roboto"/>
                <a:sym typeface="Roboto"/>
              </a:rPr>
              <a:t> </a:t>
            </a:r>
            <a:r>
              <a:rPr lang="en" sz="1800" dirty="0" err="1">
                <a:solidFill>
                  <a:srgbClr val="FFFFFF"/>
                </a:solidFill>
                <a:latin typeface="Roboto"/>
                <a:ea typeface="Roboto"/>
                <a:cs typeface="Roboto"/>
                <a:sym typeface="Roboto"/>
              </a:rPr>
              <a:t>mundial</a:t>
            </a:r>
            <a:endParaRPr sz="1800" dirty="0">
              <a:solidFill>
                <a:srgbClr val="FFFFFF"/>
              </a:solidFill>
              <a:latin typeface="Roboto"/>
              <a:ea typeface="Roboto"/>
              <a:cs typeface="Roboto"/>
              <a:sym typeface="Roboto"/>
            </a:endParaRPr>
          </a:p>
        </p:txBody>
      </p:sp>
      <p:sp>
        <p:nvSpPr>
          <p:cNvPr id="463" name="Google Shape;463;p48"/>
          <p:cNvSpPr/>
          <p:nvPr/>
        </p:nvSpPr>
        <p:spPr>
          <a:xfrm>
            <a:off x="281100" y="1312383"/>
            <a:ext cx="8581799" cy="2884800"/>
          </a:xfrm>
          <a:prstGeom prst="rect">
            <a:avLst/>
          </a:prstGeom>
          <a:noFill/>
          <a:ln>
            <a:noFill/>
          </a:ln>
        </p:spPr>
        <p:txBody>
          <a:bodyPr spcFirstLastPara="1" wrap="square" lIns="91425" tIns="91425" rIns="91425" bIns="91425" anchor="t" anchorCtr="0">
            <a:noAutofit/>
          </a:bodyPr>
          <a:lstStyle/>
          <a:p>
            <a:pPr marL="457200" lvl="0" indent="-342900">
              <a:lnSpc>
                <a:spcPct val="200000"/>
              </a:lnSpc>
              <a:buSzPts val="1800"/>
              <a:buFont typeface="Roboto"/>
              <a:buChar char="●"/>
            </a:pPr>
            <a:r>
              <a:rPr lang="en" sz="1800" b="1" dirty="0" err="1">
                <a:solidFill>
                  <a:schemeClr val="accent1"/>
                </a:solidFill>
                <a:latin typeface="Roboto"/>
                <a:ea typeface="Roboto"/>
                <a:cs typeface="Roboto"/>
                <a:sym typeface="Roboto"/>
              </a:rPr>
              <a:t>Oportunidad</a:t>
            </a:r>
            <a:r>
              <a:rPr lang="en" sz="1800" b="1" dirty="0">
                <a:solidFill>
                  <a:schemeClr val="accent1"/>
                </a:solidFill>
                <a:latin typeface="Roboto"/>
                <a:ea typeface="Roboto"/>
                <a:cs typeface="Roboto"/>
                <a:sym typeface="Roboto"/>
              </a:rPr>
              <a:t>: </a:t>
            </a:r>
            <a:r>
              <a:rPr lang="en" sz="1800" dirty="0" err="1">
                <a:latin typeface="Roboto"/>
                <a:ea typeface="Roboto"/>
                <a:cs typeface="Roboto"/>
                <a:sym typeface="Roboto"/>
              </a:rPr>
              <a:t>En</a:t>
            </a:r>
            <a:r>
              <a:rPr lang="en" sz="1800" dirty="0">
                <a:latin typeface="Roboto"/>
                <a:ea typeface="Roboto"/>
                <a:cs typeface="Roboto"/>
                <a:sym typeface="Roboto"/>
              </a:rPr>
              <a:t> Panamá </a:t>
            </a:r>
            <a:r>
              <a:rPr lang="en" sz="1800" dirty="0" err="1">
                <a:latin typeface="Roboto"/>
                <a:ea typeface="Roboto"/>
                <a:cs typeface="Roboto"/>
                <a:sym typeface="Roboto"/>
              </a:rPr>
              <a:t>existe</a:t>
            </a:r>
            <a:r>
              <a:rPr lang="en" sz="1800" dirty="0">
                <a:latin typeface="Roboto"/>
                <a:ea typeface="Roboto"/>
                <a:cs typeface="Roboto"/>
                <a:sym typeface="Roboto"/>
              </a:rPr>
              <a:t> </a:t>
            </a:r>
            <a:r>
              <a:rPr lang="en" sz="1800" dirty="0" err="1">
                <a:latin typeface="Roboto"/>
                <a:ea typeface="Roboto"/>
                <a:cs typeface="Roboto"/>
                <a:sym typeface="Roboto"/>
              </a:rPr>
              <a:t>aún</a:t>
            </a:r>
            <a:r>
              <a:rPr lang="en" sz="1800" dirty="0">
                <a:latin typeface="Roboto"/>
                <a:ea typeface="Roboto"/>
                <a:cs typeface="Roboto"/>
                <a:sym typeface="Roboto"/>
              </a:rPr>
              <a:t> </a:t>
            </a:r>
            <a:r>
              <a:rPr lang="en" sz="1800" dirty="0" err="1">
                <a:latin typeface="Roboto"/>
                <a:ea typeface="Roboto"/>
                <a:cs typeface="Roboto"/>
                <a:sym typeface="Roboto"/>
              </a:rPr>
              <a:t>mucho</a:t>
            </a:r>
            <a:r>
              <a:rPr lang="en" sz="1800" dirty="0">
                <a:latin typeface="Roboto"/>
                <a:ea typeface="Roboto"/>
                <a:cs typeface="Roboto"/>
                <a:sym typeface="Roboto"/>
              </a:rPr>
              <a:t> </a:t>
            </a:r>
            <a:r>
              <a:rPr lang="en" sz="1800" dirty="0" err="1">
                <a:latin typeface="Roboto"/>
                <a:ea typeface="Roboto"/>
                <a:cs typeface="Roboto"/>
                <a:sym typeface="Roboto"/>
              </a:rPr>
              <a:t>potencial</a:t>
            </a:r>
            <a:r>
              <a:rPr lang="en" sz="1800" dirty="0">
                <a:latin typeface="Roboto"/>
                <a:ea typeface="Roboto"/>
                <a:cs typeface="Roboto"/>
                <a:sym typeface="Roboto"/>
              </a:rPr>
              <a:t>. Los </a:t>
            </a:r>
            <a:r>
              <a:rPr lang="en" sz="1800" dirty="0" err="1">
                <a:latin typeface="Roboto"/>
                <a:ea typeface="Roboto"/>
                <a:cs typeface="Roboto"/>
                <a:sym typeface="Roboto"/>
              </a:rPr>
              <a:t>resultados</a:t>
            </a:r>
            <a:r>
              <a:rPr lang="en" sz="1800" dirty="0">
                <a:latin typeface="Roboto"/>
                <a:ea typeface="Roboto"/>
                <a:cs typeface="Roboto"/>
                <a:sym typeface="Roboto"/>
              </a:rPr>
              <a:t> </a:t>
            </a:r>
            <a:r>
              <a:rPr lang="en" sz="1800" dirty="0" err="1">
                <a:latin typeface="Roboto"/>
                <a:ea typeface="Roboto"/>
                <a:cs typeface="Roboto"/>
                <a:sym typeface="Roboto"/>
              </a:rPr>
              <a:t>obtenidos</a:t>
            </a:r>
            <a:r>
              <a:rPr lang="en" sz="1800" dirty="0">
                <a:latin typeface="Roboto"/>
                <a:ea typeface="Roboto"/>
                <a:cs typeface="Roboto"/>
                <a:sym typeface="Roboto"/>
              </a:rPr>
              <a:t> del </a:t>
            </a:r>
            <a:r>
              <a:rPr lang="en-US" sz="1800" dirty="0">
                <a:latin typeface="Roboto"/>
                <a:ea typeface="Roboto"/>
                <a:cs typeface="Roboto"/>
                <a:sym typeface="Roboto"/>
              </a:rPr>
              <a:t>P</a:t>
            </a:r>
            <a:r>
              <a:rPr lang="en" sz="1800" dirty="0" err="1">
                <a:latin typeface="Roboto"/>
                <a:ea typeface="Roboto"/>
                <a:cs typeface="Roboto"/>
                <a:sym typeface="Roboto"/>
              </a:rPr>
              <a:t>royecto</a:t>
            </a:r>
            <a:r>
              <a:rPr lang="en" sz="1800" dirty="0">
                <a:latin typeface="Roboto"/>
                <a:ea typeface="Roboto"/>
                <a:cs typeface="Roboto"/>
                <a:sym typeface="Roboto"/>
              </a:rPr>
              <a:t> </a:t>
            </a:r>
            <a:r>
              <a:rPr lang="en" sz="1800" dirty="0" err="1">
                <a:latin typeface="Roboto"/>
                <a:ea typeface="Roboto"/>
                <a:cs typeface="Roboto"/>
                <a:sym typeface="Roboto"/>
              </a:rPr>
              <a:t>mustran</a:t>
            </a:r>
            <a:r>
              <a:rPr lang="en" sz="1800" dirty="0">
                <a:latin typeface="Roboto"/>
                <a:ea typeface="Roboto"/>
                <a:cs typeface="Roboto"/>
                <a:sym typeface="Roboto"/>
              </a:rPr>
              <a:t> que hay un gran </a:t>
            </a:r>
            <a:r>
              <a:rPr lang="en" sz="1800" dirty="0" err="1">
                <a:latin typeface="Roboto"/>
                <a:ea typeface="Roboto"/>
                <a:cs typeface="Roboto"/>
                <a:sym typeface="Roboto"/>
              </a:rPr>
              <a:t>interés</a:t>
            </a:r>
            <a:r>
              <a:rPr lang="en" sz="1800" dirty="0">
                <a:latin typeface="Roboto"/>
                <a:ea typeface="Roboto"/>
                <a:cs typeface="Roboto"/>
                <a:sym typeface="Roboto"/>
              </a:rPr>
              <a:t> de </a:t>
            </a:r>
            <a:r>
              <a:rPr lang="en" sz="1800" dirty="0" err="1">
                <a:latin typeface="Roboto"/>
                <a:ea typeface="Roboto"/>
                <a:cs typeface="Roboto"/>
                <a:sym typeface="Roboto"/>
              </a:rPr>
              <a:t>los</a:t>
            </a:r>
            <a:r>
              <a:rPr lang="en" sz="1800" dirty="0">
                <a:latin typeface="Roboto"/>
                <a:ea typeface="Roboto"/>
                <a:cs typeface="Roboto"/>
                <a:sym typeface="Roboto"/>
              </a:rPr>
              <a:t> </a:t>
            </a:r>
            <a:r>
              <a:rPr lang="en" sz="1800" dirty="0" err="1">
                <a:latin typeface="Roboto"/>
                <a:ea typeface="Roboto"/>
                <a:cs typeface="Roboto"/>
                <a:sym typeface="Roboto"/>
              </a:rPr>
              <a:t>usuarios</a:t>
            </a:r>
            <a:r>
              <a:rPr lang="en" sz="1800" dirty="0">
                <a:latin typeface="Roboto"/>
                <a:ea typeface="Roboto"/>
                <a:cs typeface="Roboto"/>
                <a:sym typeface="Roboto"/>
              </a:rPr>
              <a:t>.</a:t>
            </a:r>
            <a:r>
              <a:rPr lang="en" sz="1800" b="1" dirty="0">
                <a:solidFill>
                  <a:schemeClr val="accent1"/>
                </a:solidFill>
                <a:latin typeface="Roboto"/>
                <a:ea typeface="Roboto"/>
                <a:cs typeface="Roboto"/>
                <a:sym typeface="Roboto"/>
              </a:rPr>
              <a:t> </a:t>
            </a:r>
            <a:endParaRPr lang="en" sz="1800" dirty="0">
              <a:latin typeface="Roboto"/>
              <a:ea typeface="Roboto"/>
              <a:cs typeface="Roboto"/>
              <a:sym typeface="Roboto"/>
            </a:endParaRPr>
          </a:p>
          <a:p>
            <a:pPr marL="457200" lvl="0" indent="-342900">
              <a:lnSpc>
                <a:spcPct val="200000"/>
              </a:lnSpc>
              <a:buSzPts val="1800"/>
              <a:buFont typeface="Roboto"/>
              <a:buChar char="●"/>
            </a:pPr>
            <a:r>
              <a:rPr lang="en" sz="1800" b="1" dirty="0" err="1">
                <a:solidFill>
                  <a:schemeClr val="accent1"/>
                </a:solidFill>
                <a:latin typeface="Roboto"/>
                <a:ea typeface="Roboto"/>
                <a:cs typeface="Roboto"/>
                <a:sym typeface="Roboto"/>
              </a:rPr>
              <a:t>Efecto</a:t>
            </a:r>
            <a:r>
              <a:rPr lang="en" sz="1800" b="1" dirty="0">
                <a:solidFill>
                  <a:schemeClr val="accent1"/>
                </a:solidFill>
                <a:latin typeface="Roboto"/>
                <a:ea typeface="Roboto"/>
                <a:cs typeface="Roboto"/>
                <a:sym typeface="Roboto"/>
              </a:rPr>
              <a:t>:</a:t>
            </a:r>
            <a:r>
              <a:rPr lang="en" sz="1800" dirty="0">
                <a:latin typeface="Roboto"/>
                <a:ea typeface="Roboto"/>
                <a:cs typeface="Roboto"/>
                <a:sym typeface="Roboto"/>
              </a:rPr>
              <a:t> </a:t>
            </a:r>
            <a:r>
              <a:rPr lang="en" sz="1800" dirty="0" err="1">
                <a:latin typeface="Roboto"/>
                <a:ea typeface="Roboto"/>
                <a:cs typeface="Roboto"/>
                <a:sym typeface="Roboto"/>
              </a:rPr>
              <a:t>los</a:t>
            </a:r>
            <a:r>
              <a:rPr lang="en" sz="1800" dirty="0">
                <a:latin typeface="Roboto"/>
                <a:ea typeface="Roboto"/>
                <a:cs typeface="Roboto"/>
                <a:sym typeface="Roboto"/>
              </a:rPr>
              <a:t> </a:t>
            </a:r>
            <a:r>
              <a:rPr lang="en" sz="1800" dirty="0" err="1">
                <a:latin typeface="Roboto"/>
                <a:ea typeface="Roboto"/>
                <a:cs typeface="Roboto"/>
                <a:sym typeface="Roboto"/>
              </a:rPr>
              <a:t>usuarios</a:t>
            </a:r>
            <a:r>
              <a:rPr lang="en" sz="1800" dirty="0">
                <a:latin typeface="Roboto"/>
                <a:ea typeface="Roboto"/>
                <a:cs typeface="Roboto"/>
                <a:sym typeface="Roboto"/>
              </a:rPr>
              <a:t> </a:t>
            </a:r>
            <a:r>
              <a:rPr lang="en" sz="1800" dirty="0" err="1">
                <a:latin typeface="Roboto"/>
                <a:ea typeface="Roboto"/>
                <a:cs typeface="Roboto"/>
                <a:sym typeface="Roboto"/>
              </a:rPr>
              <a:t>evolucionan</a:t>
            </a:r>
            <a:r>
              <a:rPr lang="en" sz="1800" dirty="0">
                <a:latin typeface="Roboto"/>
                <a:ea typeface="Roboto"/>
                <a:cs typeface="Roboto"/>
                <a:sym typeface="Roboto"/>
              </a:rPr>
              <a:t> y </a:t>
            </a:r>
            <a:r>
              <a:rPr lang="en" sz="1800" dirty="0" err="1">
                <a:latin typeface="Roboto"/>
                <a:ea typeface="Roboto"/>
                <a:cs typeface="Roboto"/>
                <a:sym typeface="Roboto"/>
              </a:rPr>
              <a:t>en</a:t>
            </a:r>
            <a:r>
              <a:rPr lang="en" sz="1800" dirty="0">
                <a:latin typeface="Roboto"/>
                <a:ea typeface="Roboto"/>
                <a:cs typeface="Roboto"/>
                <a:sym typeface="Roboto"/>
              </a:rPr>
              <a:t> Panamá </a:t>
            </a:r>
            <a:r>
              <a:rPr lang="en" sz="1800" dirty="0" err="1">
                <a:latin typeface="Roboto"/>
                <a:ea typeface="Roboto"/>
                <a:cs typeface="Roboto"/>
                <a:sym typeface="Roboto"/>
              </a:rPr>
              <a:t>ya</a:t>
            </a:r>
            <a:r>
              <a:rPr lang="en" sz="1800" dirty="0">
                <a:latin typeface="Roboto"/>
                <a:ea typeface="Roboto"/>
                <a:cs typeface="Roboto"/>
                <a:sym typeface="Roboto"/>
              </a:rPr>
              <a:t> </a:t>
            </a:r>
            <a:r>
              <a:rPr lang="en" sz="1800" dirty="0" err="1">
                <a:latin typeface="Roboto"/>
                <a:ea typeface="Roboto"/>
                <a:cs typeface="Roboto"/>
                <a:sym typeface="Roboto"/>
              </a:rPr>
              <a:t>buscan</a:t>
            </a:r>
            <a:r>
              <a:rPr lang="en" sz="1800" dirty="0">
                <a:latin typeface="Roboto"/>
                <a:ea typeface="Roboto"/>
                <a:cs typeface="Roboto"/>
                <a:sym typeface="Roboto"/>
              </a:rPr>
              <a:t> </a:t>
            </a:r>
            <a:r>
              <a:rPr lang="en" sz="1800" dirty="0" err="1">
                <a:latin typeface="Roboto"/>
                <a:ea typeface="Roboto"/>
                <a:cs typeface="Roboto"/>
                <a:sym typeface="Roboto"/>
              </a:rPr>
              <a:t>facilidad</a:t>
            </a:r>
            <a:r>
              <a:rPr lang="en" sz="1800" dirty="0">
                <a:latin typeface="Roboto"/>
                <a:ea typeface="Roboto"/>
                <a:cs typeface="Roboto"/>
                <a:sym typeface="Roboto"/>
              </a:rPr>
              <a:t> </a:t>
            </a:r>
            <a:r>
              <a:rPr lang="en" sz="1800" dirty="0" err="1">
                <a:latin typeface="Roboto"/>
                <a:ea typeface="Roboto"/>
                <a:cs typeface="Roboto"/>
                <a:sym typeface="Roboto"/>
              </a:rPr>
              <a:t>en</a:t>
            </a:r>
            <a:r>
              <a:rPr lang="en" sz="1800" dirty="0">
                <a:latin typeface="Roboto"/>
                <a:ea typeface="Roboto"/>
                <a:cs typeface="Roboto"/>
                <a:sym typeface="Roboto"/>
              </a:rPr>
              <a:t> sus </a:t>
            </a:r>
            <a:r>
              <a:rPr lang="en" sz="1800" dirty="0" err="1">
                <a:latin typeface="Roboto"/>
                <a:ea typeface="Roboto"/>
                <a:cs typeface="Roboto"/>
                <a:sym typeface="Roboto"/>
              </a:rPr>
              <a:t>vidas</a:t>
            </a:r>
            <a:r>
              <a:rPr lang="en" sz="1800" dirty="0">
                <a:latin typeface="Roboto"/>
                <a:ea typeface="Roboto"/>
                <a:cs typeface="Roboto"/>
                <a:sym typeface="Roboto"/>
              </a:rPr>
              <a:t>, </a:t>
            </a:r>
            <a:r>
              <a:rPr lang="en" sz="1800" dirty="0" err="1">
                <a:latin typeface="Roboto"/>
                <a:ea typeface="Roboto"/>
                <a:cs typeface="Roboto"/>
                <a:sym typeface="Roboto"/>
              </a:rPr>
              <a:t>esto</a:t>
            </a:r>
            <a:r>
              <a:rPr lang="en" sz="1800" dirty="0">
                <a:latin typeface="Roboto"/>
                <a:ea typeface="Roboto"/>
                <a:cs typeface="Roboto"/>
                <a:sym typeface="Roboto"/>
              </a:rPr>
              <a:t> lo </a:t>
            </a:r>
            <a:r>
              <a:rPr lang="en" sz="1800" dirty="0" err="1">
                <a:latin typeface="Roboto"/>
                <a:ea typeface="Roboto"/>
                <a:cs typeface="Roboto"/>
                <a:sym typeface="Roboto"/>
              </a:rPr>
              <a:t>avalan</a:t>
            </a:r>
            <a:r>
              <a:rPr lang="en" sz="1800" dirty="0">
                <a:latin typeface="Roboto"/>
                <a:ea typeface="Roboto"/>
                <a:cs typeface="Roboto"/>
                <a:sym typeface="Roboto"/>
              </a:rPr>
              <a:t> </a:t>
            </a:r>
            <a:r>
              <a:rPr lang="en" sz="1800" dirty="0" err="1">
                <a:latin typeface="Roboto"/>
                <a:ea typeface="Roboto"/>
                <a:cs typeface="Roboto"/>
                <a:sym typeface="Roboto"/>
              </a:rPr>
              <a:t>negocios</a:t>
            </a:r>
            <a:r>
              <a:rPr lang="en" sz="1800" dirty="0">
                <a:latin typeface="Roboto"/>
                <a:ea typeface="Roboto"/>
                <a:cs typeface="Roboto"/>
                <a:sym typeface="Roboto"/>
              </a:rPr>
              <a:t> </a:t>
            </a:r>
            <a:r>
              <a:rPr lang="en" sz="1800" dirty="0" err="1">
                <a:latin typeface="Roboto"/>
                <a:ea typeface="Roboto"/>
                <a:cs typeface="Roboto"/>
                <a:sym typeface="Roboto"/>
              </a:rPr>
              <a:t>como</a:t>
            </a:r>
            <a:r>
              <a:rPr lang="en" sz="1800" dirty="0">
                <a:latin typeface="Roboto"/>
                <a:ea typeface="Roboto"/>
                <a:cs typeface="Roboto"/>
                <a:sym typeface="Roboto"/>
              </a:rPr>
              <a:t> uber, </a:t>
            </a:r>
            <a:r>
              <a:rPr lang="en" sz="1800" dirty="0" err="1">
                <a:latin typeface="Roboto"/>
                <a:ea typeface="Roboto"/>
                <a:cs typeface="Roboto"/>
                <a:sym typeface="Roboto"/>
              </a:rPr>
              <a:t>pedidos</a:t>
            </a:r>
            <a:r>
              <a:rPr lang="en" sz="1800" dirty="0">
                <a:latin typeface="Roboto"/>
                <a:ea typeface="Roboto"/>
                <a:cs typeface="Roboto"/>
                <a:sym typeface="Roboto"/>
              </a:rPr>
              <a:t> </a:t>
            </a:r>
            <a:r>
              <a:rPr lang="en" sz="1800" dirty="0" err="1">
                <a:latin typeface="Roboto"/>
                <a:ea typeface="Roboto"/>
                <a:cs typeface="Roboto"/>
                <a:sym typeface="Roboto"/>
              </a:rPr>
              <a:t>ya</a:t>
            </a:r>
            <a:r>
              <a:rPr lang="en" sz="1800" dirty="0">
                <a:latin typeface="Roboto"/>
                <a:ea typeface="Roboto"/>
                <a:cs typeface="Roboto"/>
                <a:sym typeface="Roboto"/>
              </a:rPr>
              <a:t>, </a:t>
            </a:r>
            <a:r>
              <a:rPr lang="en" sz="1800" dirty="0" err="1">
                <a:latin typeface="Roboto"/>
                <a:ea typeface="Roboto"/>
                <a:cs typeface="Roboto"/>
                <a:sym typeface="Roboto"/>
              </a:rPr>
              <a:t>empresas</a:t>
            </a:r>
            <a:r>
              <a:rPr lang="en" sz="1800" dirty="0">
                <a:latin typeface="Roboto"/>
                <a:ea typeface="Roboto"/>
                <a:cs typeface="Roboto"/>
                <a:sym typeface="Roboto"/>
              </a:rPr>
              <a:t> de </a:t>
            </a:r>
            <a:r>
              <a:rPr lang="en" sz="1800" dirty="0" err="1">
                <a:latin typeface="Roboto"/>
                <a:ea typeface="Roboto"/>
                <a:cs typeface="Roboto"/>
                <a:sym typeface="Roboto"/>
              </a:rPr>
              <a:t>logística</a:t>
            </a:r>
            <a:r>
              <a:rPr lang="en" sz="1800" dirty="0">
                <a:latin typeface="Roboto"/>
                <a:ea typeface="Roboto"/>
                <a:cs typeface="Roboto"/>
                <a:sym typeface="Roboto"/>
              </a:rPr>
              <a:t>.</a:t>
            </a:r>
            <a:endParaRPr sz="1800" dirty="0">
              <a:latin typeface="Roboto"/>
              <a:ea typeface="Roboto"/>
              <a:cs typeface="Roboto"/>
              <a:sym typeface="Roboto"/>
            </a:endParaRPr>
          </a:p>
          <a:p>
            <a:pPr marL="457200" lvl="0" indent="-342900">
              <a:lnSpc>
                <a:spcPct val="200000"/>
              </a:lnSpc>
              <a:spcBef>
                <a:spcPts val="1000"/>
              </a:spcBef>
              <a:spcAft>
                <a:spcPts val="1000"/>
              </a:spcAft>
              <a:buSzPts val="1800"/>
              <a:buFont typeface="Roboto"/>
              <a:buChar char="●"/>
            </a:pPr>
            <a:r>
              <a:rPr lang="en" sz="1800" b="1" dirty="0" err="1">
                <a:solidFill>
                  <a:schemeClr val="accent1"/>
                </a:solidFill>
                <a:latin typeface="Roboto"/>
                <a:ea typeface="Roboto"/>
                <a:cs typeface="Roboto"/>
                <a:sym typeface="Roboto"/>
              </a:rPr>
              <a:t>Impacto</a:t>
            </a:r>
            <a:r>
              <a:rPr lang="en" sz="1800" b="1" dirty="0">
                <a:solidFill>
                  <a:schemeClr val="accent1"/>
                </a:solidFill>
                <a:latin typeface="Roboto"/>
                <a:ea typeface="Roboto"/>
                <a:cs typeface="Roboto"/>
                <a:sym typeface="Roboto"/>
              </a:rPr>
              <a:t>: </a:t>
            </a:r>
            <a:r>
              <a:rPr lang="en" sz="1800" dirty="0">
                <a:latin typeface="Roboto"/>
                <a:ea typeface="Roboto"/>
                <a:cs typeface="Roboto"/>
                <a:sym typeface="Roboto"/>
              </a:rPr>
              <a:t>Si </a:t>
            </a:r>
            <a:r>
              <a:rPr lang="en" sz="1800" dirty="0" err="1">
                <a:latin typeface="Roboto"/>
                <a:ea typeface="Roboto"/>
                <a:cs typeface="Roboto"/>
                <a:sym typeface="Roboto"/>
              </a:rPr>
              <a:t>utilizamos</a:t>
            </a:r>
            <a:r>
              <a:rPr lang="en" sz="1800" dirty="0">
                <a:latin typeface="Roboto"/>
                <a:ea typeface="Roboto"/>
                <a:cs typeface="Roboto"/>
                <a:sym typeface="Roboto"/>
              </a:rPr>
              <a:t> la </a:t>
            </a:r>
            <a:r>
              <a:rPr lang="en" sz="1800" dirty="0" err="1">
                <a:latin typeface="Roboto"/>
                <a:ea typeface="Roboto"/>
                <a:cs typeface="Roboto"/>
                <a:sym typeface="Roboto"/>
              </a:rPr>
              <a:t>misma</a:t>
            </a:r>
            <a:r>
              <a:rPr lang="en" sz="1800" dirty="0">
                <a:latin typeface="Roboto"/>
                <a:ea typeface="Roboto"/>
                <a:cs typeface="Roboto"/>
                <a:sym typeface="Roboto"/>
              </a:rPr>
              <a:t> f</a:t>
            </a:r>
            <a:r>
              <a:rPr lang="en-US" sz="1800" dirty="0">
                <a:latin typeface="Roboto"/>
                <a:ea typeface="Roboto"/>
                <a:cs typeface="Roboto"/>
                <a:sym typeface="Roboto"/>
              </a:rPr>
              <a:t>o</a:t>
            </a:r>
            <a:r>
              <a:rPr lang="en" sz="1800" dirty="0" err="1">
                <a:latin typeface="Roboto"/>
                <a:ea typeface="Roboto"/>
                <a:cs typeface="Roboto"/>
                <a:sym typeface="Roboto"/>
              </a:rPr>
              <a:t>rmula</a:t>
            </a:r>
            <a:r>
              <a:rPr lang="en" sz="1800" dirty="0">
                <a:latin typeface="Roboto"/>
                <a:ea typeface="Roboto"/>
                <a:cs typeface="Roboto"/>
                <a:sym typeface="Roboto"/>
              </a:rPr>
              <a:t> que </a:t>
            </a:r>
            <a:r>
              <a:rPr lang="en" sz="1800" dirty="0" err="1">
                <a:latin typeface="Roboto"/>
                <a:ea typeface="Roboto"/>
                <a:cs typeface="Roboto"/>
                <a:sym typeface="Roboto"/>
              </a:rPr>
              <a:t>funciona</a:t>
            </a:r>
            <a:r>
              <a:rPr lang="en" sz="1800" dirty="0">
                <a:latin typeface="Roboto"/>
                <a:ea typeface="Roboto"/>
                <a:cs typeface="Roboto"/>
                <a:sym typeface="Roboto"/>
              </a:rPr>
              <a:t> </a:t>
            </a:r>
            <a:r>
              <a:rPr lang="en" sz="1800" dirty="0" err="1">
                <a:latin typeface="Roboto"/>
                <a:ea typeface="Roboto"/>
                <a:cs typeface="Roboto"/>
                <a:sym typeface="Roboto"/>
              </a:rPr>
              <a:t>en</a:t>
            </a:r>
            <a:r>
              <a:rPr lang="en" sz="1800" dirty="0">
                <a:latin typeface="Roboto"/>
                <a:ea typeface="Roboto"/>
                <a:cs typeface="Roboto"/>
                <a:sym typeface="Roboto"/>
              </a:rPr>
              <a:t> USA y la </a:t>
            </a:r>
            <a:r>
              <a:rPr lang="en" sz="1800" dirty="0" err="1">
                <a:latin typeface="Roboto"/>
                <a:ea typeface="Roboto"/>
                <a:cs typeface="Roboto"/>
                <a:sym typeface="Roboto"/>
              </a:rPr>
              <a:t>aplicamos</a:t>
            </a:r>
            <a:r>
              <a:rPr lang="en" sz="1800" dirty="0">
                <a:latin typeface="Roboto"/>
                <a:ea typeface="Roboto"/>
                <a:cs typeface="Roboto"/>
                <a:sym typeface="Roboto"/>
              </a:rPr>
              <a:t> a Panamá </a:t>
            </a:r>
            <a:r>
              <a:rPr lang="en-US" sz="1800" dirty="0">
                <a:latin typeface="Roboto"/>
                <a:ea typeface="Roboto"/>
                <a:cs typeface="Roboto"/>
                <a:sym typeface="Roboto"/>
              </a:rPr>
              <a:t>p</a:t>
            </a:r>
            <a:r>
              <a:rPr lang="en" sz="1800" dirty="0" err="1">
                <a:latin typeface="Roboto"/>
                <a:ea typeface="Roboto"/>
                <a:cs typeface="Roboto"/>
                <a:sym typeface="Roboto"/>
              </a:rPr>
              <a:t>odemos</a:t>
            </a:r>
            <a:r>
              <a:rPr lang="en" sz="1800" dirty="0">
                <a:latin typeface="Roboto"/>
                <a:ea typeface="Roboto"/>
                <a:cs typeface="Roboto"/>
                <a:sym typeface="Roboto"/>
              </a:rPr>
              <a:t> </a:t>
            </a:r>
            <a:r>
              <a:rPr lang="en" sz="1800" dirty="0" err="1">
                <a:latin typeface="Roboto"/>
                <a:ea typeface="Roboto"/>
                <a:cs typeface="Roboto"/>
                <a:sym typeface="Roboto"/>
              </a:rPr>
              <a:t>replicar</a:t>
            </a:r>
            <a:r>
              <a:rPr lang="en" sz="1800" dirty="0">
                <a:latin typeface="Roboto"/>
                <a:ea typeface="Roboto"/>
                <a:cs typeface="Roboto"/>
                <a:sym typeface="Roboto"/>
              </a:rPr>
              <a:t> </a:t>
            </a:r>
            <a:r>
              <a:rPr lang="en" sz="1800" dirty="0" err="1">
                <a:latin typeface="Roboto"/>
                <a:ea typeface="Roboto"/>
                <a:cs typeface="Roboto"/>
                <a:sym typeface="Roboto"/>
              </a:rPr>
              <a:t>el</a:t>
            </a:r>
            <a:r>
              <a:rPr lang="en" sz="1800" dirty="0">
                <a:latin typeface="Roboto"/>
                <a:ea typeface="Roboto"/>
                <a:cs typeface="Roboto"/>
                <a:sym typeface="Roboto"/>
              </a:rPr>
              <a:t> </a:t>
            </a:r>
            <a:r>
              <a:rPr lang="en" sz="1800" dirty="0" err="1">
                <a:latin typeface="Roboto"/>
                <a:ea typeface="Roboto"/>
                <a:cs typeface="Roboto"/>
                <a:sym typeface="Roboto"/>
              </a:rPr>
              <a:t>éxito</a:t>
            </a:r>
            <a:r>
              <a:rPr lang="en" sz="1800" dirty="0">
                <a:latin typeface="Roboto"/>
                <a:ea typeface="Roboto"/>
                <a:cs typeface="Roboto"/>
                <a:sym typeface="Roboto"/>
              </a:rPr>
              <a:t> y lo m</a:t>
            </a:r>
            <a:r>
              <a:rPr lang="en-US" sz="1800" dirty="0">
                <a:latin typeface="Roboto"/>
                <a:ea typeface="Roboto"/>
                <a:cs typeface="Roboto"/>
                <a:sym typeface="Roboto"/>
              </a:rPr>
              <a:t>e</a:t>
            </a:r>
            <a:r>
              <a:rPr lang="en" sz="1800" dirty="0" err="1">
                <a:latin typeface="Roboto"/>
                <a:ea typeface="Roboto"/>
                <a:cs typeface="Roboto"/>
                <a:sym typeface="Roboto"/>
              </a:rPr>
              <a:t>jor</a:t>
            </a:r>
            <a:r>
              <a:rPr lang="en" sz="1800" dirty="0">
                <a:latin typeface="Roboto"/>
                <a:ea typeface="Roboto"/>
                <a:cs typeface="Roboto"/>
                <a:sym typeface="Roboto"/>
              </a:rPr>
              <a:t> es que no hay </a:t>
            </a:r>
            <a:r>
              <a:rPr lang="en" sz="1800" dirty="0" err="1">
                <a:latin typeface="Roboto"/>
                <a:ea typeface="Roboto"/>
                <a:cs typeface="Roboto"/>
                <a:sym typeface="Roboto"/>
              </a:rPr>
              <a:t>competencia</a:t>
            </a:r>
            <a:r>
              <a:rPr lang="en" sz="1800" dirty="0">
                <a:latin typeface="Roboto"/>
                <a:ea typeface="Roboto"/>
                <a:cs typeface="Roboto"/>
                <a:sym typeface="Roboto"/>
              </a:rPr>
              <a:t>.</a:t>
            </a:r>
            <a:endParaRPr sz="1800" b="1" dirty="0">
              <a:solidFill>
                <a:schemeClr val="accent1"/>
              </a:solidFill>
              <a:latin typeface="Roboto"/>
              <a:ea typeface="Roboto"/>
              <a:cs typeface="Roboto"/>
              <a:sym typeface="Roboto"/>
            </a:endParaRPr>
          </a:p>
        </p:txBody>
      </p:sp>
      <p:sp>
        <p:nvSpPr>
          <p:cNvPr id="464" name="Google Shape;464;p48"/>
          <p:cNvSpPr txBox="1"/>
          <p:nvPr/>
        </p:nvSpPr>
        <p:spPr>
          <a:xfrm>
            <a:off x="7814375" y="292125"/>
            <a:ext cx="1210200" cy="3963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Tree>
    <p:extLst>
      <p:ext uri="{BB962C8B-B14F-4D97-AF65-F5344CB8AC3E}">
        <p14:creationId xmlns:p14="http://schemas.microsoft.com/office/powerpoint/2010/main" val="197945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10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1000"/>
                                        <p:tgtEl>
                                          <p:spTgt spid="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
                                            <p:txEl>
                                              <p:pRg st="2" end="2"/>
                                            </p:txEl>
                                          </p:spTgt>
                                        </p:tgtEl>
                                        <p:attrNameLst>
                                          <p:attrName>style.visibility</p:attrName>
                                        </p:attrNameLst>
                                      </p:cBhvr>
                                      <p:to>
                                        <p:strVal val="visible"/>
                                      </p:to>
                                    </p:set>
                                    <p:animEffect transition="in" filter="fade">
                                      <p:cBhvr>
                                        <p:cTn id="17" dur="1000"/>
                                        <p:tgtEl>
                                          <p:spTgt spid="4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3199"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Rectangle 2">
            <a:extLst>
              <a:ext uri="{FF2B5EF4-FFF2-40B4-BE49-F238E27FC236}">
                <a16:creationId xmlns:a16="http://schemas.microsoft.com/office/drawing/2014/main" id="{3C23EECD-BF84-8311-D6C6-52F3D1214E19}"/>
              </a:ext>
            </a:extLst>
          </p:cNvPr>
          <p:cNvSpPr/>
          <p:nvPr/>
        </p:nvSpPr>
        <p:spPr>
          <a:xfrm>
            <a:off x="77674" y="74325"/>
            <a:ext cx="8983199" cy="3848452"/>
          </a:xfrm>
          <a:prstGeom prst="rect">
            <a:avLst/>
          </a:prstGeom>
          <a:ln>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dirty="0"/>
          </a:p>
        </p:txBody>
      </p:sp>
      <p:sp>
        <p:nvSpPr>
          <p:cNvPr id="4" name="Google Shape;867;p65">
            <a:extLst>
              <a:ext uri="{FF2B5EF4-FFF2-40B4-BE49-F238E27FC236}">
                <a16:creationId xmlns:a16="http://schemas.microsoft.com/office/drawing/2014/main" id="{95E79F90-B0B4-33C4-EA46-DE21B21E9A7A}"/>
              </a:ext>
            </a:extLst>
          </p:cNvPr>
          <p:cNvSpPr txBox="1"/>
          <p:nvPr/>
        </p:nvSpPr>
        <p:spPr>
          <a:xfrm>
            <a:off x="447872" y="970181"/>
            <a:ext cx="8504841" cy="972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5400" b="1" dirty="0">
                <a:solidFill>
                  <a:schemeClr val="tx2"/>
                </a:solidFill>
                <a:latin typeface="Google Sans"/>
                <a:ea typeface="Google Sans"/>
                <a:cs typeface="Google Sans"/>
                <a:sym typeface="Google Sans"/>
              </a:rPr>
              <a:t>Presentación del proyecto</a:t>
            </a:r>
            <a:endParaRPr sz="5400" b="1"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lang="es-ES" sz="4000"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sz="4000" dirty="0">
              <a:solidFill>
                <a:schemeClr val="tx2"/>
              </a:solidFill>
              <a:latin typeface="Google Sans"/>
              <a:ea typeface="Google Sans"/>
              <a:cs typeface="Google Sans"/>
              <a:sym typeface="Google Sans"/>
            </a:endParaRPr>
          </a:p>
        </p:txBody>
      </p:sp>
      <p:sp>
        <p:nvSpPr>
          <p:cNvPr id="5" name="Google Shape;455;p47">
            <a:extLst>
              <a:ext uri="{FF2B5EF4-FFF2-40B4-BE49-F238E27FC236}">
                <a16:creationId xmlns:a16="http://schemas.microsoft.com/office/drawing/2014/main" id="{97D75F5B-5B4A-D0A0-321C-77C172E33F73}"/>
              </a:ext>
            </a:extLst>
          </p:cNvPr>
          <p:cNvSpPr/>
          <p:nvPr/>
        </p:nvSpPr>
        <p:spPr>
          <a:xfrm rot="16200000">
            <a:off x="-483932" y="1748107"/>
            <a:ext cx="1601570" cy="457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880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2954648" y="0"/>
            <a:ext cx="8679777" cy="28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err="1">
                <a:solidFill>
                  <a:srgbClr val="4A86E8"/>
                </a:solidFill>
                <a:latin typeface="Google Sans"/>
                <a:ea typeface="Google Sans"/>
                <a:cs typeface="Google Sans"/>
                <a:sym typeface="Google Sans"/>
              </a:rPr>
              <a:t>Loquiero</a:t>
            </a:r>
            <a:r>
              <a:rPr lang="es-ES" sz="3600" b="1" dirty="0">
                <a:solidFill>
                  <a:srgbClr val="4A86E8"/>
                </a:solidFill>
                <a:latin typeface="Google Sans"/>
                <a:ea typeface="Google Sans"/>
                <a:cs typeface="Google Sans"/>
                <a:sym typeface="Google Sans"/>
              </a:rPr>
              <a:t> </a:t>
            </a:r>
            <a:r>
              <a:rPr lang="es-ES" sz="3600" b="1" dirty="0" err="1">
                <a:solidFill>
                  <a:srgbClr val="4A86E8"/>
                </a:solidFill>
                <a:latin typeface="Google Sans"/>
                <a:ea typeface="Google Sans"/>
                <a:cs typeface="Google Sans"/>
                <a:sym typeface="Google Sans"/>
              </a:rPr>
              <a:t>pty</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lang="es-ES" sz="2400"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sz="2400" dirty="0">
              <a:solidFill>
                <a:srgbClr val="4A86E8"/>
              </a:solidFill>
              <a:latin typeface="Google Sans"/>
              <a:ea typeface="Google Sans"/>
              <a:cs typeface="Google Sans"/>
              <a:sym typeface="Google Sans"/>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410792" y="2576703"/>
            <a:ext cx="3038165" cy="91245"/>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8421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3199"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Rectangle 2">
            <a:extLst>
              <a:ext uri="{FF2B5EF4-FFF2-40B4-BE49-F238E27FC236}">
                <a16:creationId xmlns:a16="http://schemas.microsoft.com/office/drawing/2014/main" id="{3C23EECD-BF84-8311-D6C6-52F3D1214E19}"/>
              </a:ext>
            </a:extLst>
          </p:cNvPr>
          <p:cNvSpPr/>
          <p:nvPr/>
        </p:nvSpPr>
        <p:spPr>
          <a:xfrm>
            <a:off x="77674" y="74325"/>
            <a:ext cx="8983199" cy="3848452"/>
          </a:xfrm>
          <a:prstGeom prst="rect">
            <a:avLst/>
          </a:prstGeom>
          <a:ln>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dirty="0"/>
          </a:p>
        </p:txBody>
      </p:sp>
      <p:sp>
        <p:nvSpPr>
          <p:cNvPr id="4" name="Google Shape;867;p65">
            <a:extLst>
              <a:ext uri="{FF2B5EF4-FFF2-40B4-BE49-F238E27FC236}">
                <a16:creationId xmlns:a16="http://schemas.microsoft.com/office/drawing/2014/main" id="{95E79F90-B0B4-33C4-EA46-DE21B21E9A7A}"/>
              </a:ext>
            </a:extLst>
          </p:cNvPr>
          <p:cNvSpPr txBox="1"/>
          <p:nvPr/>
        </p:nvSpPr>
        <p:spPr>
          <a:xfrm>
            <a:off x="447872" y="970181"/>
            <a:ext cx="8504841" cy="972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5400" b="1" dirty="0">
                <a:solidFill>
                  <a:schemeClr val="tx2"/>
                </a:solidFill>
                <a:latin typeface="Google Sans"/>
                <a:ea typeface="Google Sans"/>
                <a:cs typeface="Google Sans"/>
                <a:sym typeface="Google Sans"/>
              </a:rPr>
              <a:t>Metas y objetivos</a:t>
            </a:r>
            <a:endParaRPr sz="5400" b="1"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lang="es-ES" sz="4000"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sz="4000" dirty="0">
              <a:solidFill>
                <a:schemeClr val="tx2"/>
              </a:solidFill>
              <a:latin typeface="Google Sans"/>
              <a:ea typeface="Google Sans"/>
              <a:cs typeface="Google Sans"/>
              <a:sym typeface="Google Sans"/>
            </a:endParaRPr>
          </a:p>
        </p:txBody>
      </p:sp>
      <p:sp>
        <p:nvSpPr>
          <p:cNvPr id="5" name="Google Shape;455;p47">
            <a:extLst>
              <a:ext uri="{FF2B5EF4-FFF2-40B4-BE49-F238E27FC236}">
                <a16:creationId xmlns:a16="http://schemas.microsoft.com/office/drawing/2014/main" id="{97D75F5B-5B4A-D0A0-321C-77C172E33F73}"/>
              </a:ext>
            </a:extLst>
          </p:cNvPr>
          <p:cNvSpPr/>
          <p:nvPr/>
        </p:nvSpPr>
        <p:spPr>
          <a:xfrm rot="16200000">
            <a:off x="-483932" y="1748107"/>
            <a:ext cx="1601570" cy="457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6040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2945243" y="0"/>
            <a:ext cx="9312535" cy="28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rgbClr val="4A86E8"/>
                </a:solidFill>
                <a:latin typeface="Google Sans"/>
                <a:ea typeface="Google Sans"/>
                <a:cs typeface="Google Sans"/>
                <a:sym typeface="Google Sans"/>
              </a:rPr>
              <a:t>Metas y objetivos</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lang="es-ES" sz="2400" dirty="0">
              <a:solidFill>
                <a:srgbClr val="4A86E8"/>
              </a:solidFill>
              <a:latin typeface="Google Sans"/>
              <a:ea typeface="Google Sans"/>
              <a:cs typeface="Google Sans"/>
              <a:sym typeface="Google Sans"/>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380948" y="2630507"/>
            <a:ext cx="2988860" cy="101626"/>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463;p48">
            <a:extLst>
              <a:ext uri="{FF2B5EF4-FFF2-40B4-BE49-F238E27FC236}">
                <a16:creationId xmlns:a16="http://schemas.microsoft.com/office/drawing/2014/main" id="{4BB1D244-7C46-92FB-5D98-2005FD773F44}"/>
              </a:ext>
            </a:extLst>
          </p:cNvPr>
          <p:cNvSpPr/>
          <p:nvPr/>
        </p:nvSpPr>
        <p:spPr>
          <a:xfrm>
            <a:off x="179300" y="1290950"/>
            <a:ext cx="8581799" cy="28848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s-ES" sz="1800" dirty="0">
                <a:solidFill>
                  <a:schemeClr val="bg1"/>
                </a:solidFill>
              </a:rPr>
              <a:t>Lograr unos beneficios de </a:t>
            </a:r>
            <a:r>
              <a:rPr lang="es-ES" sz="1800" b="1" dirty="0">
                <a:solidFill>
                  <a:schemeClr val="bg1"/>
                </a:solidFill>
              </a:rPr>
              <a:t>$6000 </a:t>
            </a:r>
            <a:r>
              <a:rPr lang="es-ES" sz="1800" dirty="0">
                <a:solidFill>
                  <a:schemeClr val="bg1"/>
                </a:solidFill>
              </a:rPr>
              <a:t>enfocándote en vender solo el producto más vendido en los siguientes 6 meses.</a:t>
            </a:r>
          </a:p>
          <a:p>
            <a:endParaRPr lang="en-PA" sz="1800" dirty="0">
              <a:solidFill>
                <a:schemeClr val="bg1"/>
              </a:solidFill>
            </a:endParaRPr>
          </a:p>
          <a:p>
            <a:pPr marL="285750" indent="-285750">
              <a:buFont typeface="Arial" panose="020B0604020202020204" pitchFamily="34" charset="0"/>
              <a:buChar char="•"/>
            </a:pPr>
            <a:r>
              <a:rPr lang="en-PA" sz="1800" dirty="0">
                <a:solidFill>
                  <a:schemeClr val="bg1"/>
                </a:solidFill>
              </a:rPr>
              <a:t>Lograr escalar el producto más vendidos para identificar </a:t>
            </a:r>
            <a:r>
              <a:rPr lang="en-PA" sz="1800" b="1" dirty="0">
                <a:solidFill>
                  <a:schemeClr val="bg1"/>
                </a:solidFill>
              </a:rPr>
              <a:t>“techos”, </a:t>
            </a:r>
            <a:r>
              <a:rPr lang="en-PA" sz="1800" dirty="0">
                <a:solidFill>
                  <a:schemeClr val="bg1"/>
                </a:solidFill>
              </a:rPr>
              <a:t>si es que hay.</a:t>
            </a:r>
          </a:p>
          <a:p>
            <a:pPr marL="285750" indent="-285750">
              <a:buFont typeface="Arial" panose="020B0604020202020204" pitchFamily="34" charset="0"/>
              <a:buChar char="•"/>
            </a:pPr>
            <a:endParaRPr lang="en-PA" sz="1800" dirty="0">
              <a:solidFill>
                <a:schemeClr val="bg1"/>
              </a:solidFill>
            </a:endParaRPr>
          </a:p>
          <a:p>
            <a:pPr marL="285750" indent="-285750">
              <a:buFont typeface="Arial" panose="020B0604020202020204" pitchFamily="34" charset="0"/>
              <a:buChar char="•"/>
            </a:pPr>
            <a:r>
              <a:rPr lang="en-PA" sz="1800" b="1" dirty="0">
                <a:solidFill>
                  <a:schemeClr val="bg1"/>
                </a:solidFill>
              </a:rPr>
              <a:t>Automatizar</a:t>
            </a:r>
            <a:r>
              <a:rPr lang="en-PA" sz="1800" dirty="0">
                <a:solidFill>
                  <a:schemeClr val="bg1"/>
                </a:solidFill>
              </a:rPr>
              <a:t> le proyecto para reducir la carga te trabajo.</a:t>
            </a:r>
          </a:p>
          <a:p>
            <a:pPr marL="285750" indent="-285750">
              <a:buFont typeface="Arial" panose="020B0604020202020204" pitchFamily="34" charset="0"/>
              <a:buChar char="•"/>
            </a:pPr>
            <a:endParaRPr lang="en-PA" sz="1800" dirty="0">
              <a:solidFill>
                <a:schemeClr val="bg1"/>
              </a:solidFill>
            </a:endParaRPr>
          </a:p>
          <a:p>
            <a:pPr marL="285750" indent="-285750">
              <a:buFont typeface="Arial" panose="020B0604020202020204" pitchFamily="34" charset="0"/>
              <a:buChar char="•"/>
            </a:pPr>
            <a:r>
              <a:rPr lang="en-PA" sz="1800" dirty="0">
                <a:solidFill>
                  <a:schemeClr val="bg1"/>
                </a:solidFill>
              </a:rPr>
              <a:t>Aprovechar todas las </a:t>
            </a:r>
            <a:r>
              <a:rPr lang="en-PA" sz="1800" b="1" dirty="0">
                <a:solidFill>
                  <a:schemeClr val="bg1"/>
                </a:solidFill>
              </a:rPr>
              <a:t>oportunidades de mejora </a:t>
            </a:r>
            <a:r>
              <a:rPr lang="en-PA" sz="1800" dirty="0">
                <a:solidFill>
                  <a:schemeClr val="bg1"/>
                </a:solidFill>
              </a:rPr>
              <a:t>que tiene el proyecto (bastantes). </a:t>
            </a:r>
          </a:p>
          <a:p>
            <a:endParaRPr lang="en-PA" sz="1800" dirty="0">
              <a:solidFill>
                <a:schemeClr val="bg1"/>
              </a:solidFill>
            </a:endParaRPr>
          </a:p>
        </p:txBody>
      </p:sp>
    </p:spTree>
    <p:extLst>
      <p:ext uri="{BB962C8B-B14F-4D97-AF65-F5344CB8AC3E}">
        <p14:creationId xmlns:p14="http://schemas.microsoft.com/office/powerpoint/2010/main" val="222796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93590"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a:off x="3369386" y="74325"/>
            <a:ext cx="2405227" cy="101626"/>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7458B82C-D270-B51A-E377-96500D532192}"/>
              </a:ext>
            </a:extLst>
          </p:cNvPr>
          <p:cNvSpPr txBox="1"/>
          <p:nvPr/>
        </p:nvSpPr>
        <p:spPr>
          <a:xfrm>
            <a:off x="3484110" y="175951"/>
            <a:ext cx="2074152" cy="307777"/>
          </a:xfrm>
          <a:prstGeom prst="rect">
            <a:avLst/>
          </a:prstGeom>
          <a:noFill/>
        </p:spPr>
        <p:txBody>
          <a:bodyPr wrap="square">
            <a:spAutoFit/>
          </a:bodyPr>
          <a:lstStyle/>
          <a:p>
            <a:pPr algn="ctr"/>
            <a:r>
              <a:rPr lang="en-PA" b="1" dirty="0">
                <a:solidFill>
                  <a:schemeClr val="bg1"/>
                </a:solidFill>
              </a:rPr>
              <a:t>Tabla de contenidos</a:t>
            </a:r>
            <a:endParaRPr lang="en-PA" dirty="0"/>
          </a:p>
        </p:txBody>
      </p:sp>
      <p:sp>
        <p:nvSpPr>
          <p:cNvPr id="7" name="TextBox 6">
            <a:extLst>
              <a:ext uri="{FF2B5EF4-FFF2-40B4-BE49-F238E27FC236}">
                <a16:creationId xmlns:a16="http://schemas.microsoft.com/office/drawing/2014/main" id="{34A27B64-B776-9962-5C9D-F33F40942376}"/>
              </a:ext>
            </a:extLst>
          </p:cNvPr>
          <p:cNvSpPr txBox="1"/>
          <p:nvPr/>
        </p:nvSpPr>
        <p:spPr>
          <a:xfrm>
            <a:off x="335736" y="1098029"/>
            <a:ext cx="4936352" cy="400110"/>
          </a:xfrm>
          <a:prstGeom prst="rect">
            <a:avLst/>
          </a:prstGeom>
          <a:noFill/>
        </p:spPr>
        <p:txBody>
          <a:bodyPr wrap="square">
            <a:spAutoFit/>
          </a:bodyPr>
          <a:lstStyle/>
          <a:p>
            <a:pPr algn="ctr"/>
            <a:r>
              <a:rPr lang="en-PA" sz="2000" b="1" dirty="0">
                <a:solidFill>
                  <a:schemeClr val="bg1"/>
                </a:solidFill>
              </a:rPr>
              <a:t>Oportunidad Ecommerce en Panamá</a:t>
            </a:r>
            <a:endParaRPr lang="en-PA" sz="2000" dirty="0"/>
          </a:p>
        </p:txBody>
      </p:sp>
      <p:sp>
        <p:nvSpPr>
          <p:cNvPr id="8" name="TextBox 7">
            <a:extLst>
              <a:ext uri="{FF2B5EF4-FFF2-40B4-BE49-F238E27FC236}">
                <a16:creationId xmlns:a16="http://schemas.microsoft.com/office/drawing/2014/main" id="{09642FC0-CB09-6A59-76CE-5BF989DB5BFC}"/>
              </a:ext>
            </a:extLst>
          </p:cNvPr>
          <p:cNvSpPr txBox="1"/>
          <p:nvPr/>
        </p:nvSpPr>
        <p:spPr>
          <a:xfrm>
            <a:off x="985838" y="1585976"/>
            <a:ext cx="5457825" cy="3323987"/>
          </a:xfrm>
          <a:prstGeom prst="rect">
            <a:avLst/>
          </a:prstGeom>
          <a:noFill/>
        </p:spPr>
        <p:txBody>
          <a:bodyPr wrap="square" rtlCol="0">
            <a:spAutoFit/>
          </a:bodyPr>
          <a:lstStyle/>
          <a:p>
            <a:r>
              <a:rPr lang="en-PA" u="sng" dirty="0">
                <a:solidFill>
                  <a:schemeClr val="accent1"/>
                </a:solidFill>
              </a:rPr>
              <a:t>Mi motivación para hacer este proyecto</a:t>
            </a:r>
          </a:p>
          <a:p>
            <a:endParaRPr lang="en-PA" u="sng" dirty="0">
              <a:solidFill>
                <a:schemeClr val="accent1"/>
              </a:solidFill>
            </a:endParaRPr>
          </a:p>
          <a:p>
            <a:r>
              <a:rPr lang="en-PA" u="sng" dirty="0">
                <a:solidFill>
                  <a:schemeClr val="accent1"/>
                </a:solidFill>
              </a:rPr>
              <a:t>¿Cuál es la oportunidad?</a:t>
            </a:r>
          </a:p>
          <a:p>
            <a:endParaRPr lang="en-PA" u="sng" dirty="0">
              <a:solidFill>
                <a:schemeClr val="accent1"/>
              </a:solidFill>
            </a:endParaRPr>
          </a:p>
          <a:p>
            <a:r>
              <a:rPr lang="en-PA" u="sng" dirty="0">
                <a:solidFill>
                  <a:schemeClr val="accent1"/>
                </a:solidFill>
              </a:rPr>
              <a:t>Situación y contexto en Panamá</a:t>
            </a:r>
          </a:p>
          <a:p>
            <a:endParaRPr lang="en-PA" u="sng" dirty="0">
              <a:solidFill>
                <a:schemeClr val="accent1"/>
              </a:solidFill>
            </a:endParaRPr>
          </a:p>
          <a:p>
            <a:r>
              <a:rPr lang="en-PA" u="sng" dirty="0">
                <a:solidFill>
                  <a:schemeClr val="accent1"/>
                </a:solidFill>
              </a:rPr>
              <a:t>Presentación del proyecto</a:t>
            </a:r>
          </a:p>
          <a:p>
            <a:endParaRPr lang="en-PA" u="sng" dirty="0">
              <a:solidFill>
                <a:schemeClr val="accent1"/>
              </a:solidFill>
            </a:endParaRPr>
          </a:p>
          <a:p>
            <a:r>
              <a:rPr lang="en-PA" u="sng" dirty="0">
                <a:solidFill>
                  <a:schemeClr val="accent1"/>
                </a:solidFill>
              </a:rPr>
              <a:t>Metas y objetivos del proyecto</a:t>
            </a:r>
          </a:p>
          <a:p>
            <a:endParaRPr lang="en-PA" u="sng" dirty="0">
              <a:solidFill>
                <a:schemeClr val="accent1"/>
              </a:solidFill>
            </a:endParaRPr>
          </a:p>
          <a:p>
            <a:r>
              <a:rPr lang="en-PA" u="sng" dirty="0">
                <a:solidFill>
                  <a:schemeClr val="accent1"/>
                </a:solidFill>
              </a:rPr>
              <a:t>Análisis SWOT</a:t>
            </a:r>
          </a:p>
          <a:p>
            <a:endParaRPr lang="en-PA" u="sng" dirty="0">
              <a:solidFill>
                <a:schemeClr val="accent1"/>
              </a:solidFill>
            </a:endParaRPr>
          </a:p>
          <a:p>
            <a:r>
              <a:rPr lang="en-PA" u="sng" dirty="0">
                <a:solidFill>
                  <a:schemeClr val="accent1"/>
                </a:solidFill>
              </a:rPr>
              <a:t>Problemas del proyecto</a:t>
            </a:r>
          </a:p>
          <a:p>
            <a:endParaRPr lang="en-PA" u="sng" dirty="0">
              <a:solidFill>
                <a:schemeClr val="accent1"/>
              </a:solidFill>
            </a:endParaRPr>
          </a:p>
          <a:p>
            <a:r>
              <a:rPr lang="en-PA" u="sng" dirty="0">
                <a:solidFill>
                  <a:schemeClr val="accent1"/>
                </a:solidFill>
              </a:rPr>
              <a:t>Propuesta</a:t>
            </a:r>
          </a:p>
        </p:txBody>
      </p:sp>
      <p:sp>
        <p:nvSpPr>
          <p:cNvPr id="9" name="Right Arrow 8">
            <a:extLst>
              <a:ext uri="{FF2B5EF4-FFF2-40B4-BE49-F238E27FC236}">
                <a16:creationId xmlns:a16="http://schemas.microsoft.com/office/drawing/2014/main" id="{068E8E7D-01D7-5ED4-5D61-6996E6CFAA2C}"/>
              </a:ext>
            </a:extLst>
          </p:cNvPr>
          <p:cNvSpPr/>
          <p:nvPr/>
        </p:nvSpPr>
        <p:spPr>
          <a:xfrm>
            <a:off x="681317" y="1729292"/>
            <a:ext cx="170330"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11" name="Right Arrow 10">
            <a:extLst>
              <a:ext uri="{FF2B5EF4-FFF2-40B4-BE49-F238E27FC236}">
                <a16:creationId xmlns:a16="http://schemas.microsoft.com/office/drawing/2014/main" id="{B1A6BC62-1E74-4F74-0502-9763DC724EBE}"/>
              </a:ext>
            </a:extLst>
          </p:cNvPr>
          <p:cNvSpPr/>
          <p:nvPr/>
        </p:nvSpPr>
        <p:spPr>
          <a:xfrm>
            <a:off x="681317" y="2138438"/>
            <a:ext cx="170330"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12" name="Right Arrow 11">
            <a:extLst>
              <a:ext uri="{FF2B5EF4-FFF2-40B4-BE49-F238E27FC236}">
                <a16:creationId xmlns:a16="http://schemas.microsoft.com/office/drawing/2014/main" id="{DAC45123-4D07-9C00-C90C-593A40FCE5ED}"/>
              </a:ext>
            </a:extLst>
          </p:cNvPr>
          <p:cNvSpPr/>
          <p:nvPr/>
        </p:nvSpPr>
        <p:spPr>
          <a:xfrm>
            <a:off x="681317" y="2571750"/>
            <a:ext cx="170330"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13" name="Right Arrow 12">
            <a:extLst>
              <a:ext uri="{FF2B5EF4-FFF2-40B4-BE49-F238E27FC236}">
                <a16:creationId xmlns:a16="http://schemas.microsoft.com/office/drawing/2014/main" id="{A8361273-BE9B-366E-116D-B6709A445D4B}"/>
              </a:ext>
            </a:extLst>
          </p:cNvPr>
          <p:cNvSpPr/>
          <p:nvPr/>
        </p:nvSpPr>
        <p:spPr>
          <a:xfrm>
            <a:off x="681317" y="3005062"/>
            <a:ext cx="170330"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14" name="Right Arrow 13">
            <a:extLst>
              <a:ext uri="{FF2B5EF4-FFF2-40B4-BE49-F238E27FC236}">
                <a16:creationId xmlns:a16="http://schemas.microsoft.com/office/drawing/2014/main" id="{63804417-81F8-B3DC-4618-F275BD6E79FA}"/>
              </a:ext>
            </a:extLst>
          </p:cNvPr>
          <p:cNvSpPr/>
          <p:nvPr/>
        </p:nvSpPr>
        <p:spPr>
          <a:xfrm>
            <a:off x="681317" y="3441709"/>
            <a:ext cx="170330"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15" name="Right Arrow 14">
            <a:extLst>
              <a:ext uri="{FF2B5EF4-FFF2-40B4-BE49-F238E27FC236}">
                <a16:creationId xmlns:a16="http://schemas.microsoft.com/office/drawing/2014/main" id="{99795D8E-4E39-BA5A-024E-6F2261A0291B}"/>
              </a:ext>
            </a:extLst>
          </p:cNvPr>
          <p:cNvSpPr/>
          <p:nvPr/>
        </p:nvSpPr>
        <p:spPr>
          <a:xfrm>
            <a:off x="681317" y="3878356"/>
            <a:ext cx="170330"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16" name="Right Arrow 15">
            <a:extLst>
              <a:ext uri="{FF2B5EF4-FFF2-40B4-BE49-F238E27FC236}">
                <a16:creationId xmlns:a16="http://schemas.microsoft.com/office/drawing/2014/main" id="{B184E129-255A-C4EA-8323-13BBE2FB293A}"/>
              </a:ext>
            </a:extLst>
          </p:cNvPr>
          <p:cNvSpPr/>
          <p:nvPr/>
        </p:nvSpPr>
        <p:spPr>
          <a:xfrm>
            <a:off x="681317" y="4292143"/>
            <a:ext cx="170330"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20" name="Right Arrow 19">
            <a:extLst>
              <a:ext uri="{FF2B5EF4-FFF2-40B4-BE49-F238E27FC236}">
                <a16:creationId xmlns:a16="http://schemas.microsoft.com/office/drawing/2014/main" id="{EA8BE7B5-061F-DC7C-914F-09FE5440DAD0}"/>
              </a:ext>
            </a:extLst>
          </p:cNvPr>
          <p:cNvSpPr/>
          <p:nvPr/>
        </p:nvSpPr>
        <p:spPr>
          <a:xfrm>
            <a:off x="681317" y="4709917"/>
            <a:ext cx="170330"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a:p>
        </p:txBody>
      </p:sp>
    </p:spTree>
    <p:extLst>
      <p:ext uri="{BB962C8B-B14F-4D97-AF65-F5344CB8AC3E}">
        <p14:creationId xmlns:p14="http://schemas.microsoft.com/office/powerpoint/2010/main" val="1826080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3199"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Rectangle 2">
            <a:extLst>
              <a:ext uri="{FF2B5EF4-FFF2-40B4-BE49-F238E27FC236}">
                <a16:creationId xmlns:a16="http://schemas.microsoft.com/office/drawing/2014/main" id="{3C23EECD-BF84-8311-D6C6-52F3D1214E19}"/>
              </a:ext>
            </a:extLst>
          </p:cNvPr>
          <p:cNvSpPr/>
          <p:nvPr/>
        </p:nvSpPr>
        <p:spPr>
          <a:xfrm>
            <a:off x="77674" y="74325"/>
            <a:ext cx="8983199" cy="3848452"/>
          </a:xfrm>
          <a:prstGeom prst="rect">
            <a:avLst/>
          </a:prstGeom>
          <a:ln>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dirty="0"/>
          </a:p>
        </p:txBody>
      </p:sp>
      <p:sp>
        <p:nvSpPr>
          <p:cNvPr id="4" name="Google Shape;867;p65">
            <a:extLst>
              <a:ext uri="{FF2B5EF4-FFF2-40B4-BE49-F238E27FC236}">
                <a16:creationId xmlns:a16="http://schemas.microsoft.com/office/drawing/2014/main" id="{95E79F90-B0B4-33C4-EA46-DE21B21E9A7A}"/>
              </a:ext>
            </a:extLst>
          </p:cNvPr>
          <p:cNvSpPr txBox="1"/>
          <p:nvPr/>
        </p:nvSpPr>
        <p:spPr>
          <a:xfrm>
            <a:off x="447872" y="1220723"/>
            <a:ext cx="8504841" cy="972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5400" b="1" dirty="0">
                <a:solidFill>
                  <a:schemeClr val="tx2"/>
                </a:solidFill>
                <a:latin typeface="Google Sans"/>
                <a:ea typeface="Google Sans"/>
                <a:cs typeface="Google Sans"/>
                <a:sym typeface="Google Sans"/>
              </a:rPr>
              <a:t>Análisis SWOT</a:t>
            </a:r>
            <a:endParaRPr lang="es-ES" sz="4000"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sz="4000" dirty="0">
              <a:solidFill>
                <a:schemeClr val="tx2"/>
              </a:solidFill>
              <a:latin typeface="Google Sans"/>
              <a:ea typeface="Google Sans"/>
              <a:cs typeface="Google Sans"/>
              <a:sym typeface="Google Sans"/>
            </a:endParaRPr>
          </a:p>
        </p:txBody>
      </p:sp>
      <p:sp>
        <p:nvSpPr>
          <p:cNvPr id="5" name="Google Shape;455;p47">
            <a:extLst>
              <a:ext uri="{FF2B5EF4-FFF2-40B4-BE49-F238E27FC236}">
                <a16:creationId xmlns:a16="http://schemas.microsoft.com/office/drawing/2014/main" id="{97D75F5B-5B4A-D0A0-321C-77C172E33F73}"/>
              </a:ext>
            </a:extLst>
          </p:cNvPr>
          <p:cNvSpPr/>
          <p:nvPr/>
        </p:nvSpPr>
        <p:spPr>
          <a:xfrm rot="16200000">
            <a:off x="-483932" y="1748107"/>
            <a:ext cx="1601570" cy="457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7854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2945243" y="0"/>
            <a:ext cx="9312535" cy="28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rgbClr val="4A86E8"/>
                </a:solidFill>
                <a:latin typeface="Google Sans"/>
                <a:ea typeface="Google Sans"/>
                <a:cs typeface="Google Sans"/>
                <a:sym typeface="Google Sans"/>
              </a:rPr>
              <a:t>Análisis SWOT</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lang="es-ES" sz="2400" dirty="0">
              <a:solidFill>
                <a:srgbClr val="4A86E8"/>
              </a:solidFill>
              <a:latin typeface="Google Sans"/>
              <a:ea typeface="Google Sans"/>
              <a:cs typeface="Google Sans"/>
              <a:sym typeface="Google Sans"/>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380948" y="2630507"/>
            <a:ext cx="2988860" cy="101626"/>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Rectangle 4">
            <a:extLst>
              <a:ext uri="{FF2B5EF4-FFF2-40B4-BE49-F238E27FC236}">
                <a16:creationId xmlns:a16="http://schemas.microsoft.com/office/drawing/2014/main" id="{2CB5812D-1F52-20CB-74CF-C268DC4D45AD}"/>
              </a:ext>
            </a:extLst>
          </p:cNvPr>
          <p:cNvSpPr/>
          <p:nvPr/>
        </p:nvSpPr>
        <p:spPr>
          <a:xfrm>
            <a:off x="1000088" y="685032"/>
            <a:ext cx="3411940" cy="2099185"/>
          </a:xfrm>
          <a:prstGeom prst="rect">
            <a:avLst/>
          </a:prstGeom>
          <a:solidFill>
            <a:srgbClr val="5E9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A" b="1" dirty="0">
                <a:solidFill>
                  <a:schemeClr val="tx2"/>
                </a:solidFill>
              </a:rPr>
              <a:t>Fortalezas</a:t>
            </a:r>
          </a:p>
          <a:p>
            <a:pPr marL="285750" indent="-285750">
              <a:buFont typeface="Arial" panose="020B0604020202020204" pitchFamily="34" charset="0"/>
              <a:buChar char="•"/>
            </a:pPr>
            <a:r>
              <a:rPr lang="en-PA" sz="1000" dirty="0">
                <a:solidFill>
                  <a:schemeClr val="tx2"/>
                </a:solidFill>
              </a:rPr>
              <a:t>Altos niveles de satisfacción de los clientes (0 devoluciones o quejas).</a:t>
            </a:r>
          </a:p>
          <a:p>
            <a:pPr marL="285750" indent="-285750">
              <a:buFont typeface="Arial" panose="020B0604020202020204" pitchFamily="34" charset="0"/>
              <a:buChar char="•"/>
            </a:pPr>
            <a:r>
              <a:rPr lang="en-PA" sz="1000" dirty="0">
                <a:solidFill>
                  <a:schemeClr val="tx2"/>
                </a:solidFill>
              </a:rPr>
              <a:t>Altos márgenes de beneficios (entre 30% y 60%)</a:t>
            </a:r>
          </a:p>
          <a:p>
            <a:pPr marL="285750" indent="-285750">
              <a:buFont typeface="Arial" panose="020B0604020202020204" pitchFamily="34" charset="0"/>
              <a:buChar char="•"/>
            </a:pPr>
            <a:r>
              <a:rPr lang="en-PA" sz="1000" dirty="0">
                <a:solidFill>
                  <a:schemeClr val="tx2"/>
                </a:solidFill>
              </a:rPr>
              <a:t>Campañas de marketing exitosas con ROAS de 5:1.</a:t>
            </a:r>
          </a:p>
          <a:p>
            <a:pPr marL="285750" indent="-285750">
              <a:buFont typeface="Arial" panose="020B0604020202020204" pitchFamily="34" charset="0"/>
              <a:buChar char="•"/>
            </a:pPr>
            <a:r>
              <a:rPr lang="en-PA" sz="1000" dirty="0">
                <a:solidFill>
                  <a:schemeClr val="tx2"/>
                </a:solidFill>
              </a:rPr>
              <a:t>Conversiones altas en la página web (3.31%)</a:t>
            </a:r>
          </a:p>
          <a:p>
            <a:pPr marL="285750" indent="-285750">
              <a:buFont typeface="Arial" panose="020B0604020202020204" pitchFamily="34" charset="0"/>
              <a:buChar char="•"/>
            </a:pPr>
            <a:r>
              <a:rPr lang="en-PA" sz="1000" dirty="0">
                <a:solidFill>
                  <a:schemeClr val="tx2"/>
                </a:solidFill>
              </a:rPr>
              <a:t>Alto engagemente en las campañas (CTR de 1.64%).</a:t>
            </a:r>
          </a:p>
          <a:p>
            <a:pPr marL="285750" indent="-285750">
              <a:buFont typeface="Arial" panose="020B0604020202020204" pitchFamily="34" charset="0"/>
              <a:buChar char="•"/>
            </a:pPr>
            <a:r>
              <a:rPr lang="en-PA" sz="1000" dirty="0">
                <a:solidFill>
                  <a:schemeClr val="tx2"/>
                </a:solidFill>
              </a:rPr>
              <a:t>Bajos costos operativos (página web, plan de celular, many chat)</a:t>
            </a:r>
          </a:p>
        </p:txBody>
      </p:sp>
      <p:sp>
        <p:nvSpPr>
          <p:cNvPr id="6" name="Rectangle 5">
            <a:extLst>
              <a:ext uri="{FF2B5EF4-FFF2-40B4-BE49-F238E27FC236}">
                <a16:creationId xmlns:a16="http://schemas.microsoft.com/office/drawing/2014/main" id="{0A8FF8F4-AD00-C8EE-70DA-7AF3361F6DE0}"/>
              </a:ext>
            </a:extLst>
          </p:cNvPr>
          <p:cNvSpPr/>
          <p:nvPr/>
        </p:nvSpPr>
        <p:spPr>
          <a:xfrm>
            <a:off x="4426540" y="685031"/>
            <a:ext cx="3411940" cy="2099185"/>
          </a:xfrm>
          <a:prstGeom prst="rect">
            <a:avLst/>
          </a:prstGeom>
          <a:solidFill>
            <a:srgbClr val="A8750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A" b="1" dirty="0">
                <a:solidFill>
                  <a:schemeClr val="tx2"/>
                </a:solidFill>
              </a:rPr>
              <a:t>Debilidades</a:t>
            </a:r>
          </a:p>
          <a:p>
            <a:pPr marL="285750" indent="-285750">
              <a:buFont typeface="Arial" panose="020B0604020202020204" pitchFamily="34" charset="0"/>
              <a:buChar char="•"/>
            </a:pPr>
            <a:r>
              <a:rPr lang="en-PA" sz="850" dirty="0">
                <a:solidFill>
                  <a:schemeClr val="tx2"/>
                </a:solidFill>
              </a:rPr>
              <a:t>Altas cargas de trabajo debido a la falta de recursos humanos (delivery).</a:t>
            </a:r>
          </a:p>
          <a:p>
            <a:pPr marL="285750" indent="-285750">
              <a:buFont typeface="Arial" panose="020B0604020202020204" pitchFamily="34" charset="0"/>
              <a:buChar char="•"/>
            </a:pPr>
            <a:r>
              <a:rPr lang="en-PA" sz="850" dirty="0">
                <a:solidFill>
                  <a:schemeClr val="tx2"/>
                </a:solidFill>
              </a:rPr>
              <a:t>Procesos no automatizados que aumentan carga de trabajo (atención al cliente).</a:t>
            </a:r>
          </a:p>
          <a:p>
            <a:pPr marL="285750" indent="-285750">
              <a:buFont typeface="Arial" panose="020B0604020202020204" pitchFamily="34" charset="0"/>
              <a:buChar char="•"/>
            </a:pPr>
            <a:r>
              <a:rPr lang="en-PA" sz="850" dirty="0">
                <a:solidFill>
                  <a:schemeClr val="tx2"/>
                </a:solidFill>
              </a:rPr>
              <a:t>Envios costosos al interior (uno express).</a:t>
            </a:r>
          </a:p>
          <a:p>
            <a:pPr marL="285750" indent="-285750">
              <a:buFont typeface="Arial" panose="020B0604020202020204" pitchFamily="34" charset="0"/>
              <a:buChar char="•"/>
            </a:pPr>
            <a:r>
              <a:rPr lang="en-PA" sz="850" dirty="0">
                <a:solidFill>
                  <a:schemeClr val="tx2"/>
                </a:solidFill>
              </a:rPr>
              <a:t>Pedidos demorados (de 1 mes a 1 mes y medio).</a:t>
            </a:r>
          </a:p>
          <a:p>
            <a:pPr marL="285750" indent="-285750">
              <a:buFont typeface="Arial" panose="020B0604020202020204" pitchFamily="34" charset="0"/>
              <a:buChar char="•"/>
            </a:pPr>
            <a:r>
              <a:rPr lang="en-PA" sz="850" dirty="0">
                <a:solidFill>
                  <a:schemeClr val="tx2"/>
                </a:solidFill>
              </a:rPr>
              <a:t>Tiempos de testeo demorán procesos (1 mes y medio más).</a:t>
            </a:r>
          </a:p>
          <a:p>
            <a:pPr marL="285750" indent="-285750">
              <a:buFont typeface="Arial" panose="020B0604020202020204" pitchFamily="34" charset="0"/>
              <a:buChar char="•"/>
            </a:pPr>
            <a:r>
              <a:rPr lang="en-PA" sz="850" dirty="0">
                <a:solidFill>
                  <a:schemeClr val="tx2"/>
                </a:solidFill>
              </a:rPr>
              <a:t>Feo diseño de las redes sociales.</a:t>
            </a:r>
          </a:p>
          <a:p>
            <a:pPr marL="285750" indent="-285750">
              <a:buFont typeface="Arial" panose="020B0604020202020204" pitchFamily="34" charset="0"/>
              <a:buChar char="•"/>
            </a:pPr>
            <a:r>
              <a:rPr lang="en-PA" sz="850" dirty="0">
                <a:solidFill>
                  <a:schemeClr val="tx2"/>
                </a:solidFill>
              </a:rPr>
              <a:t>Dificil escalabilidad debido a la audiencia pequeña.</a:t>
            </a:r>
          </a:p>
          <a:p>
            <a:pPr marL="285750" indent="-285750">
              <a:buFont typeface="Arial" panose="020B0604020202020204" pitchFamily="34" charset="0"/>
              <a:buChar char="•"/>
            </a:pPr>
            <a:r>
              <a:rPr lang="en-PA" sz="850" dirty="0">
                <a:solidFill>
                  <a:schemeClr val="tx2"/>
                </a:solidFill>
              </a:rPr>
              <a:t>Falta de analisis beneficio-costo detallado para determinar una solución viable.</a:t>
            </a:r>
          </a:p>
          <a:p>
            <a:pPr marL="285750" indent="-285750">
              <a:buFont typeface="Arial" panose="020B0604020202020204" pitchFamily="34" charset="0"/>
              <a:buChar char="•"/>
            </a:pPr>
            <a:r>
              <a:rPr lang="en-PA" sz="850" dirty="0">
                <a:solidFill>
                  <a:schemeClr val="tx2"/>
                </a:solidFill>
              </a:rPr>
              <a:t>Costoso mantener inventario suficiente para suplir las demanda siempre.</a:t>
            </a:r>
          </a:p>
          <a:p>
            <a:pPr marL="285750" indent="-285750">
              <a:buFont typeface="Arial" panose="020B0604020202020204" pitchFamily="34" charset="0"/>
              <a:buChar char="•"/>
            </a:pPr>
            <a:r>
              <a:rPr lang="en-PA" sz="850" dirty="0">
                <a:solidFill>
                  <a:schemeClr val="tx2"/>
                </a:solidFill>
              </a:rPr>
              <a:t>No se cuenta con opción de pago por tarjeta de crédito.</a:t>
            </a:r>
          </a:p>
        </p:txBody>
      </p:sp>
      <p:sp>
        <p:nvSpPr>
          <p:cNvPr id="7" name="Rectangle 6">
            <a:extLst>
              <a:ext uri="{FF2B5EF4-FFF2-40B4-BE49-F238E27FC236}">
                <a16:creationId xmlns:a16="http://schemas.microsoft.com/office/drawing/2014/main" id="{7325C155-2570-B8E2-2F03-FBF4FC5EB7E6}"/>
              </a:ext>
            </a:extLst>
          </p:cNvPr>
          <p:cNvSpPr/>
          <p:nvPr/>
        </p:nvSpPr>
        <p:spPr>
          <a:xfrm>
            <a:off x="985576" y="2784217"/>
            <a:ext cx="3411940" cy="2099185"/>
          </a:xfrm>
          <a:prstGeom prst="rect">
            <a:avLst/>
          </a:prstGeom>
          <a:solidFill>
            <a:srgbClr val="F5BA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PA" dirty="0">
              <a:solidFill>
                <a:schemeClr val="tx2"/>
              </a:solidFill>
            </a:endParaRPr>
          </a:p>
          <a:p>
            <a:endParaRPr lang="en-PA" dirty="0">
              <a:solidFill>
                <a:schemeClr val="tx2"/>
              </a:solidFill>
            </a:endParaRPr>
          </a:p>
          <a:p>
            <a:endParaRPr lang="en-PA" dirty="0">
              <a:solidFill>
                <a:schemeClr val="tx2"/>
              </a:solidFill>
            </a:endParaRPr>
          </a:p>
          <a:p>
            <a:r>
              <a:rPr lang="en-PA" dirty="0">
                <a:solidFill>
                  <a:schemeClr val="tx2"/>
                </a:solidFill>
              </a:rPr>
              <a:t>Oportunidades</a:t>
            </a:r>
          </a:p>
          <a:p>
            <a:pPr marL="285750" indent="-285750">
              <a:buFont typeface="Arial" panose="020B0604020202020204" pitchFamily="34" charset="0"/>
              <a:buChar char="•"/>
            </a:pPr>
            <a:r>
              <a:rPr lang="en-PA" sz="1000" dirty="0">
                <a:solidFill>
                  <a:schemeClr val="tx2"/>
                </a:solidFill>
              </a:rPr>
              <a:t>Audiencias latinoamericanas de otros países.</a:t>
            </a:r>
          </a:p>
          <a:p>
            <a:pPr marL="285750" indent="-285750">
              <a:buFont typeface="Arial" panose="020B0604020202020204" pitchFamily="34" charset="0"/>
              <a:buChar char="•"/>
            </a:pPr>
            <a:r>
              <a:rPr lang="en-PA" sz="1000" dirty="0">
                <a:solidFill>
                  <a:schemeClr val="tx2"/>
                </a:solidFill>
              </a:rPr>
              <a:t>Audiencia panameña aún no acostumbrada a comprar en línea.</a:t>
            </a:r>
          </a:p>
          <a:p>
            <a:pPr marL="285750" indent="-285750">
              <a:buFont typeface="Arial" panose="020B0604020202020204" pitchFamily="34" charset="0"/>
              <a:buChar char="•"/>
            </a:pPr>
            <a:r>
              <a:rPr lang="en-PA" sz="1000" dirty="0">
                <a:solidFill>
                  <a:schemeClr val="tx2"/>
                </a:solidFill>
              </a:rPr>
              <a:t>Muchos medios sin explotar (tik-tok, youtube, etc)</a:t>
            </a:r>
          </a:p>
          <a:p>
            <a:pPr marL="285750" indent="-285750">
              <a:buFont typeface="Arial" panose="020B0604020202020204" pitchFamily="34" charset="0"/>
              <a:buChar char="•"/>
            </a:pPr>
            <a:r>
              <a:rPr lang="en-PA" sz="1000" dirty="0">
                <a:solidFill>
                  <a:schemeClr val="tx2"/>
                </a:solidFill>
              </a:rPr>
              <a:t>No cuento con SEO en la página web.</a:t>
            </a:r>
          </a:p>
          <a:p>
            <a:pPr marL="285750" indent="-285750">
              <a:buFont typeface="Arial" panose="020B0604020202020204" pitchFamily="34" charset="0"/>
              <a:buChar char="•"/>
            </a:pPr>
            <a:r>
              <a:rPr lang="en-PA" sz="1000" dirty="0">
                <a:solidFill>
                  <a:schemeClr val="tx2"/>
                </a:solidFill>
              </a:rPr>
              <a:t>Google ads sin explotar.</a:t>
            </a:r>
          </a:p>
          <a:p>
            <a:pPr marL="285750" indent="-285750">
              <a:buFont typeface="Arial" panose="020B0604020202020204" pitchFamily="34" charset="0"/>
              <a:buChar char="•"/>
            </a:pPr>
            <a:r>
              <a:rPr lang="en-PA" sz="1000" dirty="0">
                <a:solidFill>
                  <a:schemeClr val="tx2"/>
                </a:solidFill>
              </a:rPr>
              <a:t>Remarketing sin explotar.</a:t>
            </a:r>
          </a:p>
          <a:p>
            <a:pPr marL="285750" indent="-285750">
              <a:buFont typeface="Arial" panose="020B0604020202020204" pitchFamily="34" charset="0"/>
              <a:buChar char="•"/>
            </a:pPr>
            <a:r>
              <a:rPr lang="en-PA" sz="1000" dirty="0">
                <a:solidFill>
                  <a:schemeClr val="tx2"/>
                </a:solidFill>
              </a:rPr>
              <a:t>Email marketing sin explotar.</a:t>
            </a:r>
          </a:p>
          <a:p>
            <a:pPr marL="285750" indent="-285750">
              <a:buFont typeface="Arial" panose="020B0604020202020204" pitchFamily="34" charset="0"/>
              <a:buChar char="•"/>
            </a:pPr>
            <a:r>
              <a:rPr lang="en-PA" sz="1000" dirty="0">
                <a:solidFill>
                  <a:schemeClr val="tx2"/>
                </a:solidFill>
              </a:rPr>
              <a:t>Desarrollo de contenido orgánico sin explotar.</a:t>
            </a:r>
          </a:p>
          <a:p>
            <a:pPr marL="285750" indent="-285750">
              <a:buFont typeface="Arial" panose="020B0604020202020204" pitchFamily="34" charset="0"/>
              <a:buChar char="•"/>
            </a:pPr>
            <a:r>
              <a:rPr lang="en-PA" sz="1000" dirty="0">
                <a:solidFill>
                  <a:schemeClr val="tx2"/>
                </a:solidFill>
              </a:rPr>
              <a:t>Evaluación de alternativas del negocio (ejemplo: dropshipping) para encontrar alguna alternativa más costo-efectiva.</a:t>
            </a:r>
          </a:p>
          <a:p>
            <a:endParaRPr lang="en-PA" dirty="0">
              <a:solidFill>
                <a:schemeClr val="tx2"/>
              </a:solidFill>
            </a:endParaRPr>
          </a:p>
          <a:p>
            <a:endParaRPr lang="en-PA" dirty="0">
              <a:solidFill>
                <a:schemeClr val="tx2"/>
              </a:solidFill>
            </a:endParaRPr>
          </a:p>
          <a:p>
            <a:pPr algn="ctr"/>
            <a:endParaRPr lang="en-PA" dirty="0"/>
          </a:p>
        </p:txBody>
      </p:sp>
      <p:sp>
        <p:nvSpPr>
          <p:cNvPr id="8" name="Rectangle 7">
            <a:extLst>
              <a:ext uri="{FF2B5EF4-FFF2-40B4-BE49-F238E27FC236}">
                <a16:creationId xmlns:a16="http://schemas.microsoft.com/office/drawing/2014/main" id="{E55FE651-F665-33EE-8452-0697253CC76E}"/>
              </a:ext>
            </a:extLst>
          </p:cNvPr>
          <p:cNvSpPr/>
          <p:nvPr/>
        </p:nvSpPr>
        <p:spPr>
          <a:xfrm>
            <a:off x="4405018" y="2784217"/>
            <a:ext cx="3411940" cy="209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A" dirty="0">
                <a:solidFill>
                  <a:schemeClr val="tx2"/>
                </a:solidFill>
              </a:rPr>
              <a:t>Amenazas</a:t>
            </a:r>
          </a:p>
          <a:p>
            <a:pPr marL="171450" indent="-171450">
              <a:buFont typeface="Arial" panose="020B0604020202020204" pitchFamily="34" charset="0"/>
              <a:buChar char="•"/>
            </a:pPr>
            <a:r>
              <a:rPr lang="en-PA" sz="1000" dirty="0">
                <a:solidFill>
                  <a:schemeClr val="tx2"/>
                </a:solidFill>
              </a:rPr>
              <a:t>Amazon.</a:t>
            </a:r>
          </a:p>
          <a:p>
            <a:pPr marL="171450" indent="-171450">
              <a:buFont typeface="Arial" panose="020B0604020202020204" pitchFamily="34" charset="0"/>
              <a:buChar char="•"/>
            </a:pPr>
            <a:r>
              <a:rPr lang="en-PA" sz="1000" dirty="0">
                <a:solidFill>
                  <a:schemeClr val="tx2"/>
                </a:solidFill>
              </a:rPr>
              <a:t>Globalización y conocimiento de proveedores.</a:t>
            </a:r>
          </a:p>
          <a:p>
            <a:pPr marL="171450" indent="-171450">
              <a:buFont typeface="Arial" panose="020B0604020202020204" pitchFamily="34" charset="0"/>
              <a:buChar char="•"/>
            </a:pPr>
            <a:r>
              <a:rPr lang="en-PA" sz="1000" dirty="0">
                <a:solidFill>
                  <a:schemeClr val="tx2"/>
                </a:solidFill>
              </a:rPr>
              <a:t>Posible entrada de competencia en un futuro (¿Cómo nos diferenciariamos?).</a:t>
            </a:r>
            <a:endParaRPr lang="en-PA" sz="1200" dirty="0">
              <a:solidFill>
                <a:schemeClr val="tx2"/>
              </a:solidFill>
            </a:endParaRPr>
          </a:p>
          <a:p>
            <a:endParaRPr lang="en-PA" sz="1200" dirty="0">
              <a:solidFill>
                <a:schemeClr val="tx2"/>
              </a:solidFill>
            </a:endParaRPr>
          </a:p>
          <a:p>
            <a:endParaRPr lang="en-PA" sz="1200" dirty="0">
              <a:solidFill>
                <a:schemeClr val="tx2"/>
              </a:solidFill>
            </a:endParaRPr>
          </a:p>
          <a:p>
            <a:endParaRPr lang="en-PA" sz="1200" dirty="0">
              <a:solidFill>
                <a:schemeClr val="tx2"/>
              </a:solidFill>
            </a:endParaRPr>
          </a:p>
          <a:p>
            <a:endParaRPr lang="en-PA" sz="1200" dirty="0">
              <a:solidFill>
                <a:schemeClr val="tx2"/>
              </a:solidFill>
            </a:endParaRPr>
          </a:p>
          <a:p>
            <a:endParaRPr lang="en-PA" dirty="0">
              <a:solidFill>
                <a:schemeClr val="tx2"/>
              </a:solidFill>
            </a:endParaRPr>
          </a:p>
        </p:txBody>
      </p:sp>
    </p:spTree>
    <p:extLst>
      <p:ext uri="{BB962C8B-B14F-4D97-AF65-F5344CB8AC3E}">
        <p14:creationId xmlns:p14="http://schemas.microsoft.com/office/powerpoint/2010/main" val="301920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circle(in)">
                                      <p:cBhvr>
                                        <p:cTn id="7" dur="20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circle(in)">
                                      <p:cBhvr>
                                        <p:cTn id="12" dur="2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circle(in)">
                                      <p:cBhvr>
                                        <p:cTn id="17" dur="20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circle(in)">
                                      <p:cBhvr>
                                        <p:cTn id="22" dur="20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circle(in)">
                                      <p:cBhvr>
                                        <p:cTn id="27" dur="20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circle(in)">
                                      <p:cBhvr>
                                        <p:cTn id="32" dur="20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circle(in)">
                                      <p:cBhvr>
                                        <p:cTn id="37" dur="20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circle(in)">
                                      <p:cBhvr>
                                        <p:cTn id="42" dur="2000"/>
                                        <p:tgtEl>
                                          <p:spTgt spid="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circle(in)">
                                      <p:cBhvr>
                                        <p:cTn id="47" dur="2000"/>
                                        <p:tgtEl>
                                          <p:spTgt spid="6">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circle(in)">
                                      <p:cBhvr>
                                        <p:cTn id="52" dur="2000"/>
                                        <p:tgtEl>
                                          <p:spTgt spid="6">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
                                            <p:txEl>
                                              <p:pRg st="5" end="5"/>
                                            </p:txEl>
                                          </p:spTgt>
                                        </p:tgtEl>
                                        <p:attrNameLst>
                                          <p:attrName>style.visibility</p:attrName>
                                        </p:attrNameLst>
                                      </p:cBhvr>
                                      <p:to>
                                        <p:strVal val="visible"/>
                                      </p:to>
                                    </p:set>
                                    <p:animEffect transition="in" filter="circle(in)">
                                      <p:cBhvr>
                                        <p:cTn id="57" dur="2000"/>
                                        <p:tgtEl>
                                          <p:spTgt spid="6">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6">
                                            <p:txEl>
                                              <p:pRg st="6" end="6"/>
                                            </p:txEl>
                                          </p:spTgt>
                                        </p:tgtEl>
                                        <p:attrNameLst>
                                          <p:attrName>style.visibility</p:attrName>
                                        </p:attrNameLst>
                                      </p:cBhvr>
                                      <p:to>
                                        <p:strVal val="visible"/>
                                      </p:to>
                                    </p:set>
                                    <p:animEffect transition="in" filter="circle(in)">
                                      <p:cBhvr>
                                        <p:cTn id="62" dur="2000"/>
                                        <p:tgtEl>
                                          <p:spTgt spid="6">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6">
                                            <p:txEl>
                                              <p:pRg st="7" end="7"/>
                                            </p:txEl>
                                          </p:spTgt>
                                        </p:tgtEl>
                                        <p:attrNameLst>
                                          <p:attrName>style.visibility</p:attrName>
                                        </p:attrNameLst>
                                      </p:cBhvr>
                                      <p:to>
                                        <p:strVal val="visible"/>
                                      </p:to>
                                    </p:set>
                                    <p:animEffect transition="in" filter="circle(in)">
                                      <p:cBhvr>
                                        <p:cTn id="67" dur="2000"/>
                                        <p:tgtEl>
                                          <p:spTgt spid="6">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6">
                                            <p:txEl>
                                              <p:pRg st="8" end="8"/>
                                            </p:txEl>
                                          </p:spTgt>
                                        </p:tgtEl>
                                        <p:attrNameLst>
                                          <p:attrName>style.visibility</p:attrName>
                                        </p:attrNameLst>
                                      </p:cBhvr>
                                      <p:to>
                                        <p:strVal val="visible"/>
                                      </p:to>
                                    </p:set>
                                    <p:animEffect transition="in" filter="circle(in)">
                                      <p:cBhvr>
                                        <p:cTn id="72" dur="2000"/>
                                        <p:tgtEl>
                                          <p:spTgt spid="6">
                                            <p:txEl>
                                              <p:pRg st="8" end="8"/>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6">
                                            <p:txEl>
                                              <p:pRg st="9" end="9"/>
                                            </p:txEl>
                                          </p:spTgt>
                                        </p:tgtEl>
                                        <p:attrNameLst>
                                          <p:attrName>style.visibility</p:attrName>
                                        </p:attrNameLst>
                                      </p:cBhvr>
                                      <p:to>
                                        <p:strVal val="visible"/>
                                      </p:to>
                                    </p:set>
                                    <p:animEffect transition="in" filter="circle(in)">
                                      <p:cBhvr>
                                        <p:cTn id="77" dur="2000"/>
                                        <p:tgtEl>
                                          <p:spTgt spid="6">
                                            <p:txEl>
                                              <p:pRg st="9" end="9"/>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6">
                                            <p:txEl>
                                              <p:pRg st="10" end="10"/>
                                            </p:txEl>
                                          </p:spTgt>
                                        </p:tgtEl>
                                        <p:attrNameLst>
                                          <p:attrName>style.visibility</p:attrName>
                                        </p:attrNameLst>
                                      </p:cBhvr>
                                      <p:to>
                                        <p:strVal val="visible"/>
                                      </p:to>
                                    </p:set>
                                    <p:animEffect transition="in" filter="circle(in)">
                                      <p:cBhvr>
                                        <p:cTn id="82" dur="2000"/>
                                        <p:tgtEl>
                                          <p:spTgt spid="6">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7">
                                            <p:txEl>
                                              <p:pRg st="4" end="4"/>
                                            </p:txEl>
                                          </p:spTgt>
                                        </p:tgtEl>
                                        <p:attrNameLst>
                                          <p:attrName>style.visibility</p:attrName>
                                        </p:attrNameLst>
                                      </p:cBhvr>
                                      <p:to>
                                        <p:strVal val="visible"/>
                                      </p:to>
                                    </p:set>
                                    <p:animEffect transition="in" filter="circle(in)">
                                      <p:cBhvr>
                                        <p:cTn id="87" dur="2000"/>
                                        <p:tgtEl>
                                          <p:spTgt spid="7">
                                            <p:txEl>
                                              <p:pRg st="4" end="4"/>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7">
                                            <p:txEl>
                                              <p:pRg st="5" end="5"/>
                                            </p:txEl>
                                          </p:spTgt>
                                        </p:tgtEl>
                                        <p:attrNameLst>
                                          <p:attrName>style.visibility</p:attrName>
                                        </p:attrNameLst>
                                      </p:cBhvr>
                                      <p:to>
                                        <p:strVal val="visible"/>
                                      </p:to>
                                    </p:set>
                                    <p:animEffect transition="in" filter="circle(in)">
                                      <p:cBhvr>
                                        <p:cTn id="92" dur="2000"/>
                                        <p:tgtEl>
                                          <p:spTgt spid="7">
                                            <p:txEl>
                                              <p:pRg st="5" end="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7">
                                            <p:txEl>
                                              <p:pRg st="6" end="6"/>
                                            </p:txEl>
                                          </p:spTgt>
                                        </p:tgtEl>
                                        <p:attrNameLst>
                                          <p:attrName>style.visibility</p:attrName>
                                        </p:attrNameLst>
                                      </p:cBhvr>
                                      <p:to>
                                        <p:strVal val="visible"/>
                                      </p:to>
                                    </p:set>
                                    <p:animEffect transition="in" filter="circle(in)">
                                      <p:cBhvr>
                                        <p:cTn id="97" dur="2000"/>
                                        <p:tgtEl>
                                          <p:spTgt spid="7">
                                            <p:txEl>
                                              <p:pRg st="6" end="6"/>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7">
                                            <p:txEl>
                                              <p:pRg st="7" end="7"/>
                                            </p:txEl>
                                          </p:spTgt>
                                        </p:tgtEl>
                                        <p:attrNameLst>
                                          <p:attrName>style.visibility</p:attrName>
                                        </p:attrNameLst>
                                      </p:cBhvr>
                                      <p:to>
                                        <p:strVal val="visible"/>
                                      </p:to>
                                    </p:set>
                                    <p:animEffect transition="in" filter="circle(in)">
                                      <p:cBhvr>
                                        <p:cTn id="102" dur="2000"/>
                                        <p:tgtEl>
                                          <p:spTgt spid="7">
                                            <p:txEl>
                                              <p:pRg st="7" end="7"/>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7">
                                            <p:txEl>
                                              <p:pRg st="8" end="8"/>
                                            </p:txEl>
                                          </p:spTgt>
                                        </p:tgtEl>
                                        <p:attrNameLst>
                                          <p:attrName>style.visibility</p:attrName>
                                        </p:attrNameLst>
                                      </p:cBhvr>
                                      <p:to>
                                        <p:strVal val="visible"/>
                                      </p:to>
                                    </p:set>
                                    <p:animEffect transition="in" filter="circle(in)">
                                      <p:cBhvr>
                                        <p:cTn id="107" dur="2000"/>
                                        <p:tgtEl>
                                          <p:spTgt spid="7">
                                            <p:txEl>
                                              <p:pRg st="8" end="8"/>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7">
                                            <p:txEl>
                                              <p:pRg st="9" end="9"/>
                                            </p:txEl>
                                          </p:spTgt>
                                        </p:tgtEl>
                                        <p:attrNameLst>
                                          <p:attrName>style.visibility</p:attrName>
                                        </p:attrNameLst>
                                      </p:cBhvr>
                                      <p:to>
                                        <p:strVal val="visible"/>
                                      </p:to>
                                    </p:set>
                                    <p:animEffect transition="in" filter="circle(in)">
                                      <p:cBhvr>
                                        <p:cTn id="112" dur="2000"/>
                                        <p:tgtEl>
                                          <p:spTgt spid="7">
                                            <p:txEl>
                                              <p:pRg st="9" end="9"/>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1" fill="hold">
                                          <p:stCondLst>
                                            <p:cond delay="0"/>
                                          </p:stCondLst>
                                        </p:cTn>
                                        <p:tgtEl>
                                          <p:spTgt spid="7">
                                            <p:txEl>
                                              <p:pRg st="10" end="10"/>
                                            </p:txEl>
                                          </p:spTgt>
                                        </p:tgtEl>
                                        <p:attrNameLst>
                                          <p:attrName>style.visibility</p:attrName>
                                        </p:attrNameLst>
                                      </p:cBhvr>
                                      <p:to>
                                        <p:strVal val="visible"/>
                                      </p:to>
                                    </p:set>
                                    <p:animEffect transition="in" filter="circle(in)">
                                      <p:cBhvr>
                                        <p:cTn id="117" dur="2000"/>
                                        <p:tgtEl>
                                          <p:spTgt spid="7">
                                            <p:txEl>
                                              <p:pRg st="10" end="1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1" fill="hold">
                                          <p:stCondLst>
                                            <p:cond delay="0"/>
                                          </p:stCondLst>
                                        </p:cTn>
                                        <p:tgtEl>
                                          <p:spTgt spid="7">
                                            <p:txEl>
                                              <p:pRg st="11" end="11"/>
                                            </p:txEl>
                                          </p:spTgt>
                                        </p:tgtEl>
                                        <p:attrNameLst>
                                          <p:attrName>style.visibility</p:attrName>
                                        </p:attrNameLst>
                                      </p:cBhvr>
                                      <p:to>
                                        <p:strVal val="visible"/>
                                      </p:to>
                                    </p:set>
                                    <p:animEffect transition="in" filter="circle(in)">
                                      <p:cBhvr>
                                        <p:cTn id="122" dur="2000"/>
                                        <p:tgtEl>
                                          <p:spTgt spid="7">
                                            <p:txEl>
                                              <p:pRg st="11" end="11"/>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6" presetClass="entr" presetSubtype="16" fill="hold" nodeType="clickEffect">
                                  <p:stCondLst>
                                    <p:cond delay="0"/>
                                  </p:stCondLst>
                                  <p:childTnLst>
                                    <p:set>
                                      <p:cBhvr>
                                        <p:cTn id="126" dur="1" fill="hold">
                                          <p:stCondLst>
                                            <p:cond delay="0"/>
                                          </p:stCondLst>
                                        </p:cTn>
                                        <p:tgtEl>
                                          <p:spTgt spid="7">
                                            <p:txEl>
                                              <p:pRg st="12" end="12"/>
                                            </p:txEl>
                                          </p:spTgt>
                                        </p:tgtEl>
                                        <p:attrNameLst>
                                          <p:attrName>style.visibility</p:attrName>
                                        </p:attrNameLst>
                                      </p:cBhvr>
                                      <p:to>
                                        <p:strVal val="visible"/>
                                      </p:to>
                                    </p:set>
                                    <p:animEffect transition="in" filter="circle(in)">
                                      <p:cBhvr>
                                        <p:cTn id="127" dur="2000"/>
                                        <p:tgtEl>
                                          <p:spTgt spid="7">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nodeType="clickEffect">
                                  <p:stCondLst>
                                    <p:cond delay="0"/>
                                  </p:stCondLst>
                                  <p:childTnLst>
                                    <p:set>
                                      <p:cBhvr>
                                        <p:cTn id="131" dur="1" fill="hold">
                                          <p:stCondLst>
                                            <p:cond delay="0"/>
                                          </p:stCondLst>
                                        </p:cTn>
                                        <p:tgtEl>
                                          <p:spTgt spid="8">
                                            <p:txEl>
                                              <p:pRg st="1" end="1"/>
                                            </p:txEl>
                                          </p:spTgt>
                                        </p:tgtEl>
                                        <p:attrNameLst>
                                          <p:attrName>style.visibility</p:attrName>
                                        </p:attrNameLst>
                                      </p:cBhvr>
                                      <p:to>
                                        <p:strVal val="visible"/>
                                      </p:to>
                                    </p:set>
                                    <p:animEffect transition="in" filter="circle(in)">
                                      <p:cBhvr>
                                        <p:cTn id="132" dur="2000"/>
                                        <p:tgtEl>
                                          <p:spTgt spid="8">
                                            <p:txEl>
                                              <p:pRg st="1" end="1"/>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nodeType="clickEffect">
                                  <p:stCondLst>
                                    <p:cond delay="0"/>
                                  </p:stCondLst>
                                  <p:childTnLst>
                                    <p:set>
                                      <p:cBhvr>
                                        <p:cTn id="136" dur="1" fill="hold">
                                          <p:stCondLst>
                                            <p:cond delay="0"/>
                                          </p:stCondLst>
                                        </p:cTn>
                                        <p:tgtEl>
                                          <p:spTgt spid="8">
                                            <p:txEl>
                                              <p:pRg st="2" end="2"/>
                                            </p:txEl>
                                          </p:spTgt>
                                        </p:tgtEl>
                                        <p:attrNameLst>
                                          <p:attrName>style.visibility</p:attrName>
                                        </p:attrNameLst>
                                      </p:cBhvr>
                                      <p:to>
                                        <p:strVal val="visible"/>
                                      </p:to>
                                    </p:set>
                                    <p:animEffect transition="in" filter="circle(in)">
                                      <p:cBhvr>
                                        <p:cTn id="137" dur="2000"/>
                                        <p:tgtEl>
                                          <p:spTgt spid="8">
                                            <p:txEl>
                                              <p:pRg st="2" end="2"/>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6" presetClass="entr" presetSubtype="16" fill="hold" nodeType="clickEffect">
                                  <p:stCondLst>
                                    <p:cond delay="0"/>
                                  </p:stCondLst>
                                  <p:childTnLst>
                                    <p:set>
                                      <p:cBhvr>
                                        <p:cTn id="141" dur="1" fill="hold">
                                          <p:stCondLst>
                                            <p:cond delay="0"/>
                                          </p:stCondLst>
                                        </p:cTn>
                                        <p:tgtEl>
                                          <p:spTgt spid="8">
                                            <p:txEl>
                                              <p:pRg st="3" end="3"/>
                                            </p:txEl>
                                          </p:spTgt>
                                        </p:tgtEl>
                                        <p:attrNameLst>
                                          <p:attrName>style.visibility</p:attrName>
                                        </p:attrNameLst>
                                      </p:cBhvr>
                                      <p:to>
                                        <p:strVal val="visible"/>
                                      </p:to>
                                    </p:set>
                                    <p:animEffect transition="in" filter="circle(in)">
                                      <p:cBhvr>
                                        <p:cTn id="142" dur="20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3199"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Rectangle 2">
            <a:extLst>
              <a:ext uri="{FF2B5EF4-FFF2-40B4-BE49-F238E27FC236}">
                <a16:creationId xmlns:a16="http://schemas.microsoft.com/office/drawing/2014/main" id="{3C23EECD-BF84-8311-D6C6-52F3D1214E19}"/>
              </a:ext>
            </a:extLst>
          </p:cNvPr>
          <p:cNvSpPr/>
          <p:nvPr/>
        </p:nvSpPr>
        <p:spPr>
          <a:xfrm>
            <a:off x="77674" y="74325"/>
            <a:ext cx="8983199" cy="3848452"/>
          </a:xfrm>
          <a:prstGeom prst="rect">
            <a:avLst/>
          </a:prstGeom>
          <a:ln>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dirty="0"/>
          </a:p>
        </p:txBody>
      </p:sp>
      <p:sp>
        <p:nvSpPr>
          <p:cNvPr id="4" name="Google Shape;867;p65">
            <a:extLst>
              <a:ext uri="{FF2B5EF4-FFF2-40B4-BE49-F238E27FC236}">
                <a16:creationId xmlns:a16="http://schemas.microsoft.com/office/drawing/2014/main" id="{95E79F90-B0B4-33C4-EA46-DE21B21E9A7A}"/>
              </a:ext>
            </a:extLst>
          </p:cNvPr>
          <p:cNvSpPr txBox="1"/>
          <p:nvPr/>
        </p:nvSpPr>
        <p:spPr>
          <a:xfrm>
            <a:off x="447872" y="1220723"/>
            <a:ext cx="8504841" cy="972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5400" b="1" dirty="0">
                <a:solidFill>
                  <a:schemeClr val="tx2"/>
                </a:solidFill>
                <a:latin typeface="Google Sans"/>
                <a:ea typeface="Google Sans"/>
                <a:cs typeface="Google Sans"/>
                <a:sym typeface="Google Sans"/>
              </a:rPr>
              <a:t>Problemas del proyecto</a:t>
            </a:r>
            <a:endParaRPr lang="es-ES" sz="4000"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sz="4000" dirty="0">
              <a:solidFill>
                <a:schemeClr val="tx2"/>
              </a:solidFill>
              <a:latin typeface="Google Sans"/>
              <a:ea typeface="Google Sans"/>
              <a:cs typeface="Google Sans"/>
              <a:sym typeface="Google Sans"/>
            </a:endParaRPr>
          </a:p>
        </p:txBody>
      </p:sp>
      <p:sp>
        <p:nvSpPr>
          <p:cNvPr id="5" name="Google Shape;455;p47">
            <a:extLst>
              <a:ext uri="{FF2B5EF4-FFF2-40B4-BE49-F238E27FC236}">
                <a16:creationId xmlns:a16="http://schemas.microsoft.com/office/drawing/2014/main" id="{97D75F5B-5B4A-D0A0-321C-77C172E33F73}"/>
              </a:ext>
            </a:extLst>
          </p:cNvPr>
          <p:cNvSpPr/>
          <p:nvPr/>
        </p:nvSpPr>
        <p:spPr>
          <a:xfrm rot="16200000">
            <a:off x="-483932" y="1748107"/>
            <a:ext cx="1601570" cy="457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4673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1897029" y="-3734"/>
            <a:ext cx="9312535" cy="28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rgbClr val="4A86E8"/>
                </a:solidFill>
                <a:latin typeface="Google Sans"/>
                <a:ea typeface="Google Sans"/>
                <a:cs typeface="Google Sans"/>
                <a:sym typeface="Google Sans"/>
              </a:rPr>
              <a:t>Problemas del proyecto</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lang="es-ES" sz="2400" dirty="0">
              <a:solidFill>
                <a:srgbClr val="4A86E8"/>
              </a:solidFill>
              <a:latin typeface="Google Sans"/>
              <a:ea typeface="Google Sans"/>
              <a:cs typeface="Google Sans"/>
              <a:sym typeface="Google Sans"/>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380948" y="2630507"/>
            <a:ext cx="2988860" cy="101626"/>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463;p48">
            <a:extLst>
              <a:ext uri="{FF2B5EF4-FFF2-40B4-BE49-F238E27FC236}">
                <a16:creationId xmlns:a16="http://schemas.microsoft.com/office/drawing/2014/main" id="{4BB1D244-7C46-92FB-5D98-2005FD773F44}"/>
              </a:ext>
            </a:extLst>
          </p:cNvPr>
          <p:cNvSpPr/>
          <p:nvPr/>
        </p:nvSpPr>
        <p:spPr>
          <a:xfrm>
            <a:off x="179300" y="1290950"/>
            <a:ext cx="8581799" cy="28848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s-ES" sz="1800" dirty="0">
                <a:solidFill>
                  <a:schemeClr val="bg1"/>
                </a:solidFill>
              </a:rPr>
              <a:t>Utilizar los “5 porqués”.</a:t>
            </a:r>
          </a:p>
          <a:p>
            <a:endParaRPr lang="en-PA" sz="1800" dirty="0">
              <a:solidFill>
                <a:schemeClr val="bg1"/>
              </a:solidFill>
            </a:endParaRPr>
          </a:p>
          <a:p>
            <a:pPr marL="285750" indent="-285750">
              <a:buFont typeface="Arial" panose="020B0604020202020204" pitchFamily="34" charset="0"/>
              <a:buChar char="•"/>
            </a:pPr>
            <a:r>
              <a:rPr lang="en-PA" sz="1800" dirty="0">
                <a:solidFill>
                  <a:schemeClr val="bg1"/>
                </a:solidFill>
              </a:rPr>
              <a:t>Utilizar diagramas causa-efecto para determinar la causa-raíz de cada problema.</a:t>
            </a:r>
          </a:p>
          <a:p>
            <a:endParaRPr lang="en-PA" sz="1800" dirty="0">
              <a:solidFill>
                <a:schemeClr val="bg1"/>
              </a:solidFill>
            </a:endParaRPr>
          </a:p>
          <a:p>
            <a:pPr marL="285750" indent="-285750">
              <a:buFont typeface="Arial" panose="020B0604020202020204" pitchFamily="34" charset="0"/>
              <a:buChar char="•"/>
            </a:pPr>
            <a:r>
              <a:rPr lang="en-PA" sz="1800" dirty="0">
                <a:solidFill>
                  <a:schemeClr val="bg1"/>
                </a:solidFill>
              </a:rPr>
              <a:t>Evaluar alternativas para cada causa (brainstorming, estudio de competencia).</a:t>
            </a:r>
          </a:p>
          <a:p>
            <a:pPr marL="285750" indent="-285750">
              <a:buFont typeface="Arial" panose="020B0604020202020204" pitchFamily="34" charset="0"/>
              <a:buChar char="•"/>
            </a:pPr>
            <a:endParaRPr lang="en-PA" sz="1800" dirty="0">
              <a:solidFill>
                <a:schemeClr val="bg1"/>
              </a:solidFill>
            </a:endParaRPr>
          </a:p>
          <a:p>
            <a:pPr marL="285750" indent="-285750">
              <a:buFont typeface="Arial" panose="020B0604020202020204" pitchFamily="34" charset="0"/>
              <a:buChar char="•"/>
            </a:pPr>
            <a:r>
              <a:rPr lang="en-PA" sz="1800" dirty="0">
                <a:solidFill>
                  <a:schemeClr val="bg1"/>
                </a:solidFill>
              </a:rPr>
              <a:t>Hacer un análisis de brechas de recursos (Qué tengo, que necesito).</a:t>
            </a:r>
          </a:p>
          <a:p>
            <a:pPr marL="285750" indent="-285750">
              <a:buFont typeface="Arial" panose="020B0604020202020204" pitchFamily="34" charset="0"/>
              <a:buChar char="•"/>
            </a:pPr>
            <a:endParaRPr lang="en-PA" sz="1800" dirty="0">
              <a:solidFill>
                <a:schemeClr val="bg1"/>
              </a:solidFill>
            </a:endParaRPr>
          </a:p>
          <a:p>
            <a:pPr marL="285750" indent="-285750">
              <a:buFont typeface="Arial" panose="020B0604020202020204" pitchFamily="34" charset="0"/>
              <a:buChar char="•"/>
            </a:pPr>
            <a:r>
              <a:rPr lang="en-PA" sz="1800" dirty="0">
                <a:solidFill>
                  <a:schemeClr val="bg1"/>
                </a:solidFill>
              </a:rPr>
              <a:t>Análisis beneficio-costo detallado.</a:t>
            </a:r>
          </a:p>
          <a:p>
            <a:endParaRPr lang="en-PA" sz="1800" dirty="0">
              <a:solidFill>
                <a:schemeClr val="bg1"/>
              </a:solidFill>
            </a:endParaRPr>
          </a:p>
        </p:txBody>
      </p:sp>
    </p:spTree>
    <p:extLst>
      <p:ext uri="{BB962C8B-B14F-4D97-AF65-F5344CB8AC3E}">
        <p14:creationId xmlns:p14="http://schemas.microsoft.com/office/powerpoint/2010/main" val="40028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3199"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Rectangle 2">
            <a:extLst>
              <a:ext uri="{FF2B5EF4-FFF2-40B4-BE49-F238E27FC236}">
                <a16:creationId xmlns:a16="http://schemas.microsoft.com/office/drawing/2014/main" id="{3C23EECD-BF84-8311-D6C6-52F3D1214E19}"/>
              </a:ext>
            </a:extLst>
          </p:cNvPr>
          <p:cNvSpPr/>
          <p:nvPr/>
        </p:nvSpPr>
        <p:spPr>
          <a:xfrm>
            <a:off x="77674" y="74325"/>
            <a:ext cx="8983199" cy="3848452"/>
          </a:xfrm>
          <a:prstGeom prst="rect">
            <a:avLst/>
          </a:prstGeom>
          <a:ln>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dirty="0"/>
          </a:p>
        </p:txBody>
      </p:sp>
      <p:sp>
        <p:nvSpPr>
          <p:cNvPr id="4" name="Google Shape;867;p65">
            <a:extLst>
              <a:ext uri="{FF2B5EF4-FFF2-40B4-BE49-F238E27FC236}">
                <a16:creationId xmlns:a16="http://schemas.microsoft.com/office/drawing/2014/main" id="{95E79F90-B0B4-33C4-EA46-DE21B21E9A7A}"/>
              </a:ext>
            </a:extLst>
          </p:cNvPr>
          <p:cNvSpPr txBox="1"/>
          <p:nvPr/>
        </p:nvSpPr>
        <p:spPr>
          <a:xfrm>
            <a:off x="988670" y="0"/>
            <a:ext cx="8504841" cy="972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5400" b="1" dirty="0">
                <a:solidFill>
                  <a:schemeClr val="tx2"/>
                </a:solidFill>
                <a:latin typeface="Google Sans"/>
                <a:ea typeface="Google Sans"/>
                <a:cs typeface="Google Sans"/>
                <a:sym typeface="Google Sans"/>
              </a:rPr>
              <a:t>Últimas palabras y fin</a:t>
            </a:r>
            <a:endParaRPr lang="es-ES" sz="4000"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sz="4000" dirty="0">
              <a:solidFill>
                <a:schemeClr val="tx2"/>
              </a:solidFill>
              <a:latin typeface="Google Sans"/>
              <a:ea typeface="Google Sans"/>
              <a:cs typeface="Google Sans"/>
              <a:sym typeface="Google Sans"/>
            </a:endParaRPr>
          </a:p>
        </p:txBody>
      </p:sp>
      <p:sp>
        <p:nvSpPr>
          <p:cNvPr id="5" name="Google Shape;455;p47">
            <a:extLst>
              <a:ext uri="{FF2B5EF4-FFF2-40B4-BE49-F238E27FC236}">
                <a16:creationId xmlns:a16="http://schemas.microsoft.com/office/drawing/2014/main" id="{97D75F5B-5B4A-D0A0-321C-77C172E33F73}"/>
              </a:ext>
            </a:extLst>
          </p:cNvPr>
          <p:cNvSpPr/>
          <p:nvPr/>
        </p:nvSpPr>
        <p:spPr>
          <a:xfrm rot="16200000" flipV="1">
            <a:off x="607026" y="410250"/>
            <a:ext cx="717568" cy="457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a:extLst>
              <a:ext uri="{FF2B5EF4-FFF2-40B4-BE49-F238E27FC236}">
                <a16:creationId xmlns:a16="http://schemas.microsoft.com/office/drawing/2014/main" id="{68673850-7AF3-A9CB-4D27-B570AC36FF54}"/>
              </a:ext>
            </a:extLst>
          </p:cNvPr>
          <p:cNvPicPr>
            <a:picLocks noChangeAspect="1"/>
          </p:cNvPicPr>
          <p:nvPr/>
        </p:nvPicPr>
        <p:blipFill>
          <a:blip r:embed="rId3"/>
          <a:stretch>
            <a:fillRect/>
          </a:stretch>
        </p:blipFill>
        <p:spPr>
          <a:xfrm>
            <a:off x="1808511" y="907440"/>
            <a:ext cx="5999881" cy="4145568"/>
          </a:xfrm>
          <a:prstGeom prst="rect">
            <a:avLst/>
          </a:prstGeom>
        </p:spPr>
      </p:pic>
    </p:spTree>
    <p:extLst>
      <p:ext uri="{BB962C8B-B14F-4D97-AF65-F5344CB8AC3E}">
        <p14:creationId xmlns:p14="http://schemas.microsoft.com/office/powerpoint/2010/main" val="377077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3199"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Rectangle 2">
            <a:extLst>
              <a:ext uri="{FF2B5EF4-FFF2-40B4-BE49-F238E27FC236}">
                <a16:creationId xmlns:a16="http://schemas.microsoft.com/office/drawing/2014/main" id="{3C23EECD-BF84-8311-D6C6-52F3D1214E19}"/>
              </a:ext>
            </a:extLst>
          </p:cNvPr>
          <p:cNvSpPr/>
          <p:nvPr/>
        </p:nvSpPr>
        <p:spPr>
          <a:xfrm>
            <a:off x="77674" y="74325"/>
            <a:ext cx="8983199" cy="3848452"/>
          </a:xfrm>
          <a:prstGeom prst="rect">
            <a:avLst/>
          </a:prstGeom>
          <a:ln>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dirty="0"/>
          </a:p>
        </p:txBody>
      </p:sp>
      <p:sp>
        <p:nvSpPr>
          <p:cNvPr id="4" name="Google Shape;867;p65">
            <a:extLst>
              <a:ext uri="{FF2B5EF4-FFF2-40B4-BE49-F238E27FC236}">
                <a16:creationId xmlns:a16="http://schemas.microsoft.com/office/drawing/2014/main" id="{95E79F90-B0B4-33C4-EA46-DE21B21E9A7A}"/>
              </a:ext>
            </a:extLst>
          </p:cNvPr>
          <p:cNvSpPr txBox="1"/>
          <p:nvPr/>
        </p:nvSpPr>
        <p:spPr>
          <a:xfrm>
            <a:off x="447872" y="1220723"/>
            <a:ext cx="8504841" cy="972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5400" b="1" dirty="0">
                <a:solidFill>
                  <a:schemeClr val="tx2"/>
                </a:solidFill>
                <a:latin typeface="Google Sans"/>
                <a:ea typeface="Google Sans"/>
                <a:cs typeface="Google Sans"/>
                <a:sym typeface="Google Sans"/>
              </a:rPr>
              <a:t>Fin</a:t>
            </a:r>
            <a:endParaRPr lang="es-ES" sz="4000"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sz="4000" dirty="0">
              <a:solidFill>
                <a:schemeClr val="tx2"/>
              </a:solidFill>
              <a:latin typeface="Google Sans"/>
              <a:ea typeface="Google Sans"/>
              <a:cs typeface="Google Sans"/>
              <a:sym typeface="Google Sans"/>
            </a:endParaRPr>
          </a:p>
        </p:txBody>
      </p:sp>
      <p:sp>
        <p:nvSpPr>
          <p:cNvPr id="5" name="Google Shape;455;p47">
            <a:extLst>
              <a:ext uri="{FF2B5EF4-FFF2-40B4-BE49-F238E27FC236}">
                <a16:creationId xmlns:a16="http://schemas.microsoft.com/office/drawing/2014/main" id="{97D75F5B-5B4A-D0A0-321C-77C172E33F73}"/>
              </a:ext>
            </a:extLst>
          </p:cNvPr>
          <p:cNvSpPr/>
          <p:nvPr/>
        </p:nvSpPr>
        <p:spPr>
          <a:xfrm rot="16200000">
            <a:off x="-483932" y="1748107"/>
            <a:ext cx="1601570" cy="457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2784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3199"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Rectangle 2">
            <a:extLst>
              <a:ext uri="{FF2B5EF4-FFF2-40B4-BE49-F238E27FC236}">
                <a16:creationId xmlns:a16="http://schemas.microsoft.com/office/drawing/2014/main" id="{3C23EECD-BF84-8311-D6C6-52F3D1214E19}"/>
              </a:ext>
            </a:extLst>
          </p:cNvPr>
          <p:cNvSpPr/>
          <p:nvPr/>
        </p:nvSpPr>
        <p:spPr>
          <a:xfrm>
            <a:off x="77674" y="74325"/>
            <a:ext cx="8983199" cy="3848452"/>
          </a:xfrm>
          <a:prstGeom prst="rect">
            <a:avLst/>
          </a:prstGeom>
          <a:ln>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dirty="0"/>
          </a:p>
        </p:txBody>
      </p:sp>
      <p:sp>
        <p:nvSpPr>
          <p:cNvPr id="4" name="Google Shape;867;p65">
            <a:extLst>
              <a:ext uri="{FF2B5EF4-FFF2-40B4-BE49-F238E27FC236}">
                <a16:creationId xmlns:a16="http://schemas.microsoft.com/office/drawing/2014/main" id="{95E79F90-B0B4-33C4-EA46-DE21B21E9A7A}"/>
              </a:ext>
            </a:extLst>
          </p:cNvPr>
          <p:cNvSpPr txBox="1"/>
          <p:nvPr/>
        </p:nvSpPr>
        <p:spPr>
          <a:xfrm>
            <a:off x="447872" y="1220723"/>
            <a:ext cx="8504841" cy="972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5400" b="1" dirty="0">
                <a:solidFill>
                  <a:schemeClr val="tx2"/>
                </a:solidFill>
                <a:latin typeface="Google Sans"/>
                <a:ea typeface="Google Sans"/>
                <a:cs typeface="Google Sans"/>
                <a:sym typeface="Google Sans"/>
              </a:rPr>
              <a:t>Propuesta</a:t>
            </a:r>
            <a:endParaRPr lang="es-ES" sz="4000"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sz="4000" dirty="0">
              <a:solidFill>
                <a:schemeClr val="tx2"/>
              </a:solidFill>
              <a:latin typeface="Google Sans"/>
              <a:ea typeface="Google Sans"/>
              <a:cs typeface="Google Sans"/>
              <a:sym typeface="Google Sans"/>
            </a:endParaRPr>
          </a:p>
        </p:txBody>
      </p:sp>
      <p:sp>
        <p:nvSpPr>
          <p:cNvPr id="5" name="Google Shape;455;p47">
            <a:extLst>
              <a:ext uri="{FF2B5EF4-FFF2-40B4-BE49-F238E27FC236}">
                <a16:creationId xmlns:a16="http://schemas.microsoft.com/office/drawing/2014/main" id="{97D75F5B-5B4A-D0A0-321C-77C172E33F73}"/>
              </a:ext>
            </a:extLst>
          </p:cNvPr>
          <p:cNvSpPr/>
          <p:nvPr/>
        </p:nvSpPr>
        <p:spPr>
          <a:xfrm rot="16200000">
            <a:off x="-483932" y="1748107"/>
            <a:ext cx="1601570" cy="457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6199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887025"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179299" y="74325"/>
            <a:ext cx="8370900" cy="43690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rgbClr val="4A86E8"/>
                </a:solidFill>
                <a:latin typeface="Google Sans"/>
                <a:ea typeface="Google Sans"/>
                <a:cs typeface="Google Sans"/>
                <a:sym typeface="Google Sans"/>
              </a:rPr>
              <a:t>Propuesta</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sz="1600" dirty="0">
              <a:solidFill>
                <a:srgbClr val="4A86E8"/>
              </a:solidFill>
              <a:latin typeface="Google Sans"/>
              <a:ea typeface="Google Sans"/>
              <a:cs typeface="Google Sans"/>
              <a:sym typeface="Google Sans"/>
            </a:endParaRPr>
          </a:p>
          <a:p>
            <a:pPr marL="76200" lvl="0" algn="l" rtl="0">
              <a:spcBef>
                <a:spcPts val="0"/>
              </a:spcBef>
              <a:spcAft>
                <a:spcPts val="0"/>
              </a:spcAft>
              <a:buSzPts val="2400"/>
            </a:pPr>
            <a:r>
              <a:rPr lang="es-ES" sz="1600" dirty="0">
                <a:latin typeface="Google Sans"/>
                <a:ea typeface="Google Sans"/>
                <a:cs typeface="Google Sans"/>
                <a:sym typeface="Google Sans"/>
              </a:rPr>
              <a:t>1. Te propongo empieces con una pequeña prueba, vende mi inventario </a:t>
            </a:r>
            <a:r>
              <a:rPr lang="es-ES" sz="1600" b="1" dirty="0">
                <a:latin typeface="Google Sans"/>
                <a:ea typeface="Google Sans"/>
                <a:cs typeface="Google Sans"/>
                <a:sym typeface="Google Sans"/>
              </a:rPr>
              <a:t>(entre $500 y $700 dólares de beneficios) </a:t>
            </a:r>
            <a:r>
              <a:rPr lang="es-ES" sz="1600" dirty="0">
                <a:latin typeface="Google Sans"/>
                <a:ea typeface="Google Sans"/>
                <a:cs typeface="Google Sans"/>
                <a:sym typeface="Google Sans"/>
              </a:rPr>
              <a:t>y te quedas con el 90% de los beneficios (poco riesgo para ti no tienes que invertir nada, solo el costo operativo de la página ($29 mensual) y de los anuncios). </a:t>
            </a:r>
          </a:p>
          <a:p>
            <a:pPr marL="76200" lvl="0" algn="l" rtl="0">
              <a:spcBef>
                <a:spcPts val="0"/>
              </a:spcBef>
              <a:spcAft>
                <a:spcPts val="0"/>
              </a:spcAft>
              <a:buSzPts val="2400"/>
            </a:pPr>
            <a:r>
              <a:rPr lang="es-ES" sz="1800" b="1" dirty="0">
                <a:solidFill>
                  <a:srgbClr val="5E9CFF"/>
                </a:solidFill>
                <a:latin typeface="Google Sans"/>
                <a:ea typeface="Google Sans"/>
                <a:cs typeface="Google Sans"/>
                <a:sym typeface="Google Sans"/>
              </a:rPr>
              <a:t>                                                         (2 semanas)</a:t>
            </a:r>
          </a:p>
          <a:p>
            <a:pPr marL="76200" lvl="0" algn="l" rtl="0">
              <a:spcBef>
                <a:spcPts val="0"/>
              </a:spcBef>
              <a:spcAft>
                <a:spcPts val="0"/>
              </a:spcAft>
              <a:buSzPts val="2400"/>
            </a:pPr>
            <a:endParaRPr lang="es-ES" sz="1800" b="1" dirty="0">
              <a:solidFill>
                <a:srgbClr val="5E9CFF"/>
              </a:solidFill>
              <a:latin typeface="Google Sans"/>
              <a:ea typeface="Google Sans"/>
              <a:cs typeface="Google Sans"/>
              <a:sym typeface="Google Sans"/>
            </a:endParaRPr>
          </a:p>
          <a:p>
            <a:pPr marL="76200" lvl="0" algn="l" rtl="0">
              <a:spcBef>
                <a:spcPts val="0"/>
              </a:spcBef>
              <a:spcAft>
                <a:spcPts val="0"/>
              </a:spcAft>
              <a:buSzPts val="2400"/>
            </a:pPr>
            <a:r>
              <a:rPr lang="en" sz="1600" dirty="0">
                <a:latin typeface="Google Sans"/>
                <a:ea typeface="Google Sans"/>
                <a:cs typeface="Google Sans"/>
                <a:sym typeface="Google Sans"/>
              </a:rPr>
              <a:t>2. </a:t>
            </a:r>
            <a:r>
              <a:rPr lang="en" sz="1600" dirty="0" err="1">
                <a:latin typeface="Google Sans"/>
                <a:ea typeface="Google Sans"/>
                <a:cs typeface="Google Sans"/>
                <a:sym typeface="Google Sans"/>
              </a:rPr>
              <a:t>Empieza</a:t>
            </a:r>
            <a:r>
              <a:rPr lang="en" sz="1600" dirty="0">
                <a:latin typeface="Google Sans"/>
                <a:ea typeface="Google Sans"/>
                <a:cs typeface="Google Sans"/>
                <a:sym typeface="Google Sans"/>
              </a:rPr>
              <a:t> a </a:t>
            </a:r>
            <a:r>
              <a:rPr lang="en" sz="1600" dirty="0" err="1">
                <a:latin typeface="Google Sans"/>
                <a:ea typeface="Google Sans"/>
                <a:cs typeface="Google Sans"/>
                <a:sym typeface="Google Sans"/>
              </a:rPr>
              <a:t>medir</a:t>
            </a:r>
            <a:r>
              <a:rPr lang="en" sz="1600" dirty="0">
                <a:latin typeface="Google Sans"/>
                <a:ea typeface="Google Sans"/>
                <a:cs typeface="Google Sans"/>
                <a:sym typeface="Google Sans"/>
              </a:rPr>
              <a:t> </a:t>
            </a:r>
            <a:r>
              <a:rPr lang="en" sz="1600" dirty="0" err="1">
                <a:latin typeface="Google Sans"/>
                <a:ea typeface="Google Sans"/>
                <a:cs typeface="Google Sans"/>
                <a:sym typeface="Google Sans"/>
              </a:rPr>
              <a:t>todo</a:t>
            </a:r>
            <a:r>
              <a:rPr lang="en" sz="1600" dirty="0">
                <a:latin typeface="Google Sans"/>
                <a:ea typeface="Google Sans"/>
                <a:cs typeface="Google Sans"/>
                <a:sym typeface="Google Sans"/>
              </a:rPr>
              <a:t> </a:t>
            </a:r>
            <a:r>
              <a:rPr lang="en" sz="1600" dirty="0" err="1">
                <a:latin typeface="Google Sans"/>
                <a:ea typeface="Google Sans"/>
                <a:cs typeface="Google Sans"/>
                <a:sym typeface="Google Sans"/>
              </a:rPr>
              <a:t>desde</a:t>
            </a:r>
            <a:r>
              <a:rPr lang="en" sz="1600" dirty="0">
                <a:latin typeface="Google Sans"/>
                <a:ea typeface="Google Sans"/>
                <a:cs typeface="Google Sans"/>
                <a:sym typeface="Google Sans"/>
              </a:rPr>
              <a:t> </a:t>
            </a:r>
            <a:r>
              <a:rPr lang="en" sz="1600" dirty="0" err="1">
                <a:latin typeface="Google Sans"/>
                <a:ea typeface="Google Sans"/>
                <a:cs typeface="Google Sans"/>
                <a:sym typeface="Google Sans"/>
              </a:rPr>
              <a:t>el</a:t>
            </a:r>
            <a:r>
              <a:rPr lang="en" sz="1600" dirty="0">
                <a:latin typeface="Google Sans"/>
                <a:ea typeface="Google Sans"/>
                <a:cs typeface="Google Sans"/>
                <a:sym typeface="Google Sans"/>
              </a:rPr>
              <a:t> </a:t>
            </a:r>
            <a:r>
              <a:rPr lang="en" sz="1600" dirty="0" err="1">
                <a:latin typeface="Google Sans"/>
                <a:ea typeface="Google Sans"/>
                <a:cs typeface="Google Sans"/>
                <a:sym typeface="Google Sans"/>
              </a:rPr>
              <a:t>inicio</a:t>
            </a:r>
            <a:r>
              <a:rPr lang="en" sz="1600" dirty="0">
                <a:latin typeface="Google Sans"/>
                <a:ea typeface="Google Sans"/>
                <a:cs typeface="Google Sans"/>
                <a:sym typeface="Google Sans"/>
              </a:rPr>
              <a:t>, </a:t>
            </a:r>
            <a:r>
              <a:rPr lang="en" sz="1600" dirty="0" err="1">
                <a:latin typeface="Google Sans"/>
                <a:ea typeface="Google Sans"/>
                <a:cs typeface="Google Sans"/>
                <a:sym typeface="Google Sans"/>
              </a:rPr>
              <a:t>ingresos</a:t>
            </a:r>
            <a:r>
              <a:rPr lang="en" sz="1600" dirty="0">
                <a:latin typeface="Google Sans"/>
                <a:ea typeface="Google Sans"/>
                <a:cs typeface="Google Sans"/>
                <a:sym typeface="Google Sans"/>
              </a:rPr>
              <a:t>, </a:t>
            </a:r>
            <a:r>
              <a:rPr lang="en" sz="1600" dirty="0" err="1">
                <a:latin typeface="Google Sans"/>
                <a:ea typeface="Google Sans"/>
                <a:cs typeface="Google Sans"/>
                <a:sym typeface="Google Sans"/>
              </a:rPr>
              <a:t>costos</a:t>
            </a:r>
            <a:r>
              <a:rPr lang="en" sz="1600" dirty="0">
                <a:latin typeface="Google Sans"/>
                <a:ea typeface="Google Sans"/>
                <a:cs typeface="Google Sans"/>
                <a:sym typeface="Google Sans"/>
              </a:rPr>
              <a:t>, </a:t>
            </a:r>
            <a:r>
              <a:rPr lang="en" sz="1600" dirty="0" err="1">
                <a:latin typeface="Google Sans"/>
                <a:ea typeface="Google Sans"/>
                <a:cs typeface="Google Sans"/>
                <a:sym typeface="Google Sans"/>
              </a:rPr>
              <a:t>beneficios</a:t>
            </a:r>
            <a:r>
              <a:rPr lang="en" sz="1600" dirty="0">
                <a:latin typeface="Google Sans"/>
                <a:ea typeface="Google Sans"/>
                <a:cs typeface="Google Sans"/>
                <a:sym typeface="Google Sans"/>
              </a:rPr>
              <a:t>, engagement, </a:t>
            </a:r>
            <a:r>
              <a:rPr lang="en" sz="1600" dirty="0" err="1">
                <a:latin typeface="Google Sans"/>
                <a:ea typeface="Google Sans"/>
                <a:cs typeface="Google Sans"/>
                <a:sym typeface="Google Sans"/>
              </a:rPr>
              <a:t>productos</a:t>
            </a:r>
            <a:r>
              <a:rPr lang="en" sz="1600" dirty="0">
                <a:latin typeface="Google Sans"/>
                <a:ea typeface="Google Sans"/>
                <a:cs typeface="Google Sans"/>
                <a:sym typeface="Google Sans"/>
              </a:rPr>
              <a:t> </a:t>
            </a:r>
            <a:r>
              <a:rPr lang="en" sz="1600" dirty="0" err="1">
                <a:latin typeface="Google Sans"/>
                <a:ea typeface="Google Sans"/>
                <a:cs typeface="Google Sans"/>
                <a:sym typeface="Google Sans"/>
              </a:rPr>
              <a:t>más</a:t>
            </a:r>
            <a:r>
              <a:rPr lang="en" sz="1600" dirty="0">
                <a:latin typeface="Google Sans"/>
                <a:ea typeface="Google Sans"/>
                <a:cs typeface="Google Sans"/>
                <a:sym typeface="Google Sans"/>
              </a:rPr>
              <a:t> </a:t>
            </a:r>
            <a:r>
              <a:rPr lang="en" sz="1600" dirty="0" err="1">
                <a:latin typeface="Google Sans"/>
                <a:ea typeface="Google Sans"/>
                <a:cs typeface="Google Sans"/>
                <a:sym typeface="Google Sans"/>
              </a:rPr>
              <a:t>vendidos</a:t>
            </a:r>
            <a:r>
              <a:rPr lang="en" sz="1600" dirty="0">
                <a:latin typeface="Google Sans"/>
                <a:ea typeface="Google Sans"/>
                <a:cs typeface="Google Sans"/>
                <a:sym typeface="Google Sans"/>
              </a:rPr>
              <a:t>.</a:t>
            </a:r>
          </a:p>
          <a:p>
            <a:pPr marL="76200">
              <a:buSzPts val="2400"/>
            </a:pPr>
            <a:r>
              <a:rPr lang="es-ES" sz="1600" dirty="0">
                <a:latin typeface="Google Sans"/>
                <a:ea typeface="Google Sans"/>
                <a:cs typeface="Google Sans"/>
                <a:sym typeface="Google Sans"/>
              </a:rPr>
              <a:t>3.   Entiende así mejor la situación y analiza a profundidad el proyecto para determinar una solución más factible.</a:t>
            </a:r>
          </a:p>
          <a:p>
            <a:pPr marL="76200">
              <a:buSzPts val="2400"/>
            </a:pPr>
            <a:r>
              <a:rPr lang="es-ES" sz="1800" b="1" dirty="0">
                <a:solidFill>
                  <a:srgbClr val="5E9CFF"/>
                </a:solidFill>
                <a:latin typeface="Google Sans"/>
                <a:ea typeface="Google Sans"/>
                <a:cs typeface="Google Sans"/>
                <a:sym typeface="Google Sans"/>
              </a:rPr>
              <a:t>                                                           (2 semanas)</a:t>
            </a:r>
          </a:p>
          <a:p>
            <a:pPr marL="76200">
              <a:buSzPts val="2400"/>
            </a:pPr>
            <a:endParaRPr lang="es-ES" sz="1800" dirty="0">
              <a:latin typeface="Google Sans"/>
              <a:ea typeface="Google Sans"/>
              <a:cs typeface="Google Sans"/>
              <a:sym typeface="Google Sans"/>
            </a:endParaRPr>
          </a:p>
          <a:p>
            <a:pPr marL="76200" lvl="0" algn="l" rtl="0">
              <a:spcBef>
                <a:spcPts val="0"/>
              </a:spcBef>
              <a:spcAft>
                <a:spcPts val="0"/>
              </a:spcAft>
              <a:buSzPts val="2400"/>
            </a:pPr>
            <a:r>
              <a:rPr lang="es-ES" sz="1600" dirty="0">
                <a:latin typeface="Google Sans"/>
                <a:ea typeface="Google Sans"/>
                <a:cs typeface="Google Sans"/>
                <a:sym typeface="Google Sans"/>
              </a:rPr>
              <a:t>4. Si decides avanzar con el proyecto ahora si te toca hacer la inversión de pedir los productos. (Aquí te propongo que si sigues vendiendo los productos que yo ya testee te quedes con el 90% de los beneficios, y si vendes alguno nuevo que yo no haya testeado 95%</a:t>
            </a:r>
            <a:r>
              <a:rPr lang="es-ES" sz="1800" b="1" dirty="0">
                <a:solidFill>
                  <a:srgbClr val="5E9CFF"/>
                </a:solidFill>
                <a:latin typeface="Google Sans"/>
                <a:ea typeface="Google Sans"/>
                <a:cs typeface="Google Sans"/>
                <a:sym typeface="Google Sans"/>
              </a:rPr>
              <a:t>                                                      (6 meses)</a:t>
            </a:r>
            <a:endParaRPr sz="1800" dirty="0">
              <a:latin typeface="Google Sans"/>
              <a:ea typeface="Google Sans"/>
              <a:cs typeface="Google Sans"/>
              <a:sym typeface="Google Sans"/>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074128" y="2318750"/>
            <a:ext cx="2405227" cy="101626"/>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268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67">
                                            <p:txEl>
                                              <p:pRg st="2" end="2"/>
                                            </p:txEl>
                                          </p:spTgt>
                                        </p:tgtEl>
                                        <p:attrNameLst>
                                          <p:attrName>style.visibility</p:attrName>
                                        </p:attrNameLst>
                                      </p:cBhvr>
                                      <p:to>
                                        <p:strVal val="visible"/>
                                      </p:to>
                                    </p:set>
                                    <p:animEffect transition="in" filter="circle(in)">
                                      <p:cBhvr>
                                        <p:cTn id="7" dur="2000"/>
                                        <p:tgtEl>
                                          <p:spTgt spid="867">
                                            <p:txEl>
                                              <p:pRg st="2" end="2"/>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867">
                                            <p:txEl>
                                              <p:pRg st="3" end="3"/>
                                            </p:txEl>
                                          </p:spTgt>
                                        </p:tgtEl>
                                        <p:attrNameLst>
                                          <p:attrName>style.visibility</p:attrName>
                                        </p:attrNameLst>
                                      </p:cBhvr>
                                      <p:to>
                                        <p:strVal val="visible"/>
                                      </p:to>
                                    </p:set>
                                    <p:animEffect transition="in" filter="circle(in)">
                                      <p:cBhvr>
                                        <p:cTn id="10" dur="2000"/>
                                        <p:tgtEl>
                                          <p:spTgt spid="86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867">
                                            <p:txEl>
                                              <p:pRg st="5" end="5"/>
                                            </p:txEl>
                                          </p:spTgt>
                                        </p:tgtEl>
                                        <p:attrNameLst>
                                          <p:attrName>style.visibility</p:attrName>
                                        </p:attrNameLst>
                                      </p:cBhvr>
                                      <p:to>
                                        <p:strVal val="visible"/>
                                      </p:to>
                                    </p:set>
                                    <p:animEffect transition="in" filter="circle(in)">
                                      <p:cBhvr>
                                        <p:cTn id="15" dur="2000"/>
                                        <p:tgtEl>
                                          <p:spTgt spid="867">
                                            <p:txEl>
                                              <p:pRg st="5" end="5"/>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867">
                                            <p:txEl>
                                              <p:pRg st="6" end="6"/>
                                            </p:txEl>
                                          </p:spTgt>
                                        </p:tgtEl>
                                        <p:attrNameLst>
                                          <p:attrName>style.visibility</p:attrName>
                                        </p:attrNameLst>
                                      </p:cBhvr>
                                      <p:to>
                                        <p:strVal val="visible"/>
                                      </p:to>
                                    </p:set>
                                    <p:animEffect transition="in" filter="circle(in)">
                                      <p:cBhvr>
                                        <p:cTn id="18" dur="2000"/>
                                        <p:tgtEl>
                                          <p:spTgt spid="867">
                                            <p:txEl>
                                              <p:pRg st="6" end="6"/>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867">
                                            <p:txEl>
                                              <p:pRg st="7" end="7"/>
                                            </p:txEl>
                                          </p:spTgt>
                                        </p:tgtEl>
                                        <p:attrNameLst>
                                          <p:attrName>style.visibility</p:attrName>
                                        </p:attrNameLst>
                                      </p:cBhvr>
                                      <p:to>
                                        <p:strVal val="visible"/>
                                      </p:to>
                                    </p:set>
                                    <p:animEffect transition="in" filter="circle(in)">
                                      <p:cBhvr>
                                        <p:cTn id="21" dur="2000"/>
                                        <p:tgtEl>
                                          <p:spTgt spid="867">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867">
                                            <p:txEl>
                                              <p:pRg st="9" end="9"/>
                                            </p:txEl>
                                          </p:spTgt>
                                        </p:tgtEl>
                                        <p:attrNameLst>
                                          <p:attrName>style.visibility</p:attrName>
                                        </p:attrNameLst>
                                      </p:cBhvr>
                                      <p:to>
                                        <p:strVal val="visible"/>
                                      </p:to>
                                    </p:set>
                                    <p:animEffect transition="in" filter="circle(in)">
                                      <p:cBhvr>
                                        <p:cTn id="26" dur="2000"/>
                                        <p:tgtEl>
                                          <p:spTgt spid="8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887025"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179299" y="185061"/>
            <a:ext cx="8370900" cy="43690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rgbClr val="4A86E8"/>
                </a:solidFill>
                <a:latin typeface="Google Sans"/>
                <a:ea typeface="Google Sans"/>
                <a:cs typeface="Google Sans"/>
                <a:sym typeface="Google Sans"/>
              </a:rPr>
              <a:t>Propuesta</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sz="2400" dirty="0">
              <a:solidFill>
                <a:srgbClr val="4A86E8"/>
              </a:solidFill>
              <a:latin typeface="Google Sans"/>
              <a:ea typeface="Google Sans"/>
              <a:cs typeface="Google Sans"/>
              <a:sym typeface="Google Sans"/>
            </a:endParaRPr>
          </a:p>
          <a:p>
            <a:pPr marL="76200" lvl="0" algn="l" rtl="0">
              <a:spcBef>
                <a:spcPts val="0"/>
              </a:spcBef>
              <a:spcAft>
                <a:spcPts val="0"/>
              </a:spcAft>
              <a:buSzPts val="2400"/>
            </a:pPr>
            <a:r>
              <a:rPr lang="es-ES" sz="1800" dirty="0">
                <a:latin typeface="Google Sans"/>
                <a:ea typeface="Google Sans"/>
                <a:cs typeface="Google Sans"/>
                <a:sym typeface="Google Sans"/>
              </a:rPr>
              <a:t>5. Si trabajas los siguientes 6 meses en </a:t>
            </a:r>
            <a:r>
              <a:rPr lang="es-ES" sz="1800" dirty="0" err="1">
                <a:latin typeface="Google Sans"/>
                <a:ea typeface="Google Sans"/>
                <a:cs typeface="Google Sans"/>
                <a:sym typeface="Google Sans"/>
              </a:rPr>
              <a:t>loquieropty</a:t>
            </a:r>
            <a:r>
              <a:rPr lang="es-ES" sz="1800" dirty="0">
                <a:latin typeface="Google Sans"/>
                <a:ea typeface="Google Sans"/>
                <a:cs typeface="Google Sans"/>
                <a:sym typeface="Google Sans"/>
              </a:rPr>
              <a:t>, </a:t>
            </a:r>
            <a:r>
              <a:rPr lang="es-ES" sz="1800" b="1" dirty="0">
                <a:solidFill>
                  <a:srgbClr val="5E9CFF"/>
                </a:solidFill>
                <a:latin typeface="Google Sans"/>
                <a:ea typeface="Google Sans"/>
                <a:cs typeface="Google Sans"/>
                <a:sym typeface="Google Sans"/>
              </a:rPr>
              <a:t>te mereces el 50% del negocio, </a:t>
            </a:r>
            <a:r>
              <a:rPr lang="es-ES" sz="1800" dirty="0">
                <a:latin typeface="Google Sans"/>
                <a:ea typeface="Google Sans"/>
                <a:cs typeface="Google Sans"/>
                <a:sym typeface="Google Sans"/>
              </a:rPr>
              <a:t>ahora tendríamos 2 opciones:</a:t>
            </a:r>
          </a:p>
          <a:p>
            <a:pPr marL="76200" lvl="0" algn="l" rtl="0">
              <a:spcBef>
                <a:spcPts val="0"/>
              </a:spcBef>
              <a:spcAft>
                <a:spcPts val="0"/>
              </a:spcAft>
              <a:buSzPts val="2400"/>
            </a:pPr>
            <a:r>
              <a:rPr lang="es-ES" sz="1800" dirty="0">
                <a:latin typeface="Google Sans"/>
                <a:ea typeface="Google Sans"/>
                <a:cs typeface="Google Sans"/>
                <a:sym typeface="Google Sans"/>
              </a:rPr>
              <a:t> </a:t>
            </a:r>
          </a:p>
          <a:p>
            <a:pPr marL="76200" lvl="0" algn="l" rtl="0">
              <a:spcBef>
                <a:spcPts val="0"/>
              </a:spcBef>
              <a:spcAft>
                <a:spcPts val="0"/>
              </a:spcAft>
              <a:buSzPts val="2400"/>
            </a:pPr>
            <a:r>
              <a:rPr lang="es-ES" sz="1800" b="1" dirty="0">
                <a:solidFill>
                  <a:srgbClr val="5E9CFF"/>
                </a:solidFill>
                <a:latin typeface="Google Sans"/>
                <a:ea typeface="Google Sans"/>
                <a:cs typeface="Google Sans"/>
                <a:sym typeface="Google Sans"/>
              </a:rPr>
              <a:t>Opción 1: </a:t>
            </a:r>
            <a:r>
              <a:rPr lang="es-ES" sz="1800" dirty="0">
                <a:latin typeface="Google Sans"/>
                <a:ea typeface="Google Sans"/>
                <a:cs typeface="Google Sans"/>
                <a:sym typeface="Google Sans"/>
              </a:rPr>
              <a:t>Te vendo mi 50% de </a:t>
            </a:r>
            <a:r>
              <a:rPr lang="es-ES" sz="1800" dirty="0" err="1">
                <a:latin typeface="Google Sans"/>
                <a:ea typeface="Google Sans"/>
                <a:cs typeface="Google Sans"/>
                <a:sym typeface="Google Sans"/>
              </a:rPr>
              <a:t>loquieropty</a:t>
            </a:r>
            <a:r>
              <a:rPr lang="es-ES" sz="1800" dirty="0">
                <a:latin typeface="Google Sans"/>
                <a:ea typeface="Google Sans"/>
                <a:cs typeface="Google Sans"/>
                <a:sym typeface="Google Sans"/>
              </a:rPr>
              <a:t>.</a:t>
            </a:r>
          </a:p>
          <a:p>
            <a:pPr marL="76200" lvl="0" algn="l" rtl="0">
              <a:spcBef>
                <a:spcPts val="0"/>
              </a:spcBef>
              <a:spcAft>
                <a:spcPts val="0"/>
              </a:spcAft>
              <a:buSzPts val="2400"/>
            </a:pPr>
            <a:endParaRPr lang="es-ES" sz="1800" dirty="0">
              <a:latin typeface="Google Sans"/>
              <a:ea typeface="Google Sans"/>
              <a:cs typeface="Google Sans"/>
              <a:sym typeface="Google Sans"/>
            </a:endParaRPr>
          </a:p>
          <a:p>
            <a:pPr marL="76200" lvl="0" algn="l" rtl="0">
              <a:spcBef>
                <a:spcPts val="0"/>
              </a:spcBef>
              <a:spcAft>
                <a:spcPts val="0"/>
              </a:spcAft>
              <a:buSzPts val="2400"/>
            </a:pPr>
            <a:r>
              <a:rPr lang="es-ES" sz="1800" b="1" dirty="0">
                <a:solidFill>
                  <a:srgbClr val="5E9CFF"/>
                </a:solidFill>
                <a:latin typeface="Google Sans"/>
                <a:ea typeface="Google Sans"/>
                <a:cs typeface="Google Sans"/>
                <a:sym typeface="Google Sans"/>
              </a:rPr>
              <a:t>Opción 2: </a:t>
            </a:r>
            <a:r>
              <a:rPr lang="es-ES" sz="1800" dirty="0">
                <a:latin typeface="Google Sans"/>
                <a:ea typeface="Google Sans"/>
                <a:cs typeface="Google Sans"/>
                <a:sym typeface="Google Sans"/>
              </a:rPr>
              <a:t>Me uno a ti y lo escalamos juntos.</a:t>
            </a: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074128" y="2318750"/>
            <a:ext cx="2405227" cy="101626"/>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836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67">
                                            <p:txEl>
                                              <p:pRg st="2" end="2"/>
                                            </p:txEl>
                                          </p:spTgt>
                                        </p:tgtEl>
                                        <p:attrNameLst>
                                          <p:attrName>style.visibility</p:attrName>
                                        </p:attrNameLst>
                                      </p:cBhvr>
                                      <p:to>
                                        <p:strVal val="visible"/>
                                      </p:to>
                                    </p:set>
                                    <p:animEffect transition="in" filter="circle(in)">
                                      <p:cBhvr>
                                        <p:cTn id="7" dur="2000"/>
                                        <p:tgtEl>
                                          <p:spTgt spid="86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67">
                                            <p:txEl>
                                              <p:pRg st="3" end="3"/>
                                            </p:txEl>
                                          </p:spTgt>
                                        </p:tgtEl>
                                        <p:attrNameLst>
                                          <p:attrName>style.visibility</p:attrName>
                                        </p:attrNameLst>
                                      </p:cBhvr>
                                      <p:to>
                                        <p:strVal val="visible"/>
                                      </p:to>
                                    </p:set>
                                    <p:animEffect transition="in" filter="circle(in)">
                                      <p:cBhvr>
                                        <p:cTn id="12" dur="2000"/>
                                        <p:tgtEl>
                                          <p:spTgt spid="867">
                                            <p:txEl>
                                              <p:pRg st="3" end="3"/>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867">
                                            <p:txEl>
                                              <p:pRg st="4" end="4"/>
                                            </p:txEl>
                                          </p:spTgt>
                                        </p:tgtEl>
                                        <p:attrNameLst>
                                          <p:attrName>style.visibility</p:attrName>
                                        </p:attrNameLst>
                                      </p:cBhvr>
                                      <p:to>
                                        <p:strVal val="visible"/>
                                      </p:to>
                                    </p:set>
                                    <p:animEffect transition="in" filter="circle(in)">
                                      <p:cBhvr>
                                        <p:cTn id="15" dur="2000"/>
                                        <p:tgtEl>
                                          <p:spTgt spid="867">
                                            <p:txEl>
                                              <p:pRg st="4" end="4"/>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867">
                                            <p:txEl>
                                              <p:pRg st="6" end="6"/>
                                            </p:txEl>
                                          </p:spTgt>
                                        </p:tgtEl>
                                        <p:attrNameLst>
                                          <p:attrName>style.visibility</p:attrName>
                                        </p:attrNameLst>
                                      </p:cBhvr>
                                      <p:to>
                                        <p:strVal val="visible"/>
                                      </p:to>
                                    </p:set>
                                    <p:animEffect transition="in" filter="circle(in)">
                                      <p:cBhvr>
                                        <p:cTn id="18" dur="2000"/>
                                        <p:tgtEl>
                                          <p:spTgt spid="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3199"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Rectangle 2">
            <a:extLst>
              <a:ext uri="{FF2B5EF4-FFF2-40B4-BE49-F238E27FC236}">
                <a16:creationId xmlns:a16="http://schemas.microsoft.com/office/drawing/2014/main" id="{3C23EECD-BF84-8311-D6C6-52F3D1214E19}"/>
              </a:ext>
            </a:extLst>
          </p:cNvPr>
          <p:cNvSpPr/>
          <p:nvPr/>
        </p:nvSpPr>
        <p:spPr>
          <a:xfrm>
            <a:off x="77674" y="74325"/>
            <a:ext cx="8983199" cy="3848452"/>
          </a:xfrm>
          <a:prstGeom prst="rect">
            <a:avLst/>
          </a:prstGeom>
          <a:ln>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dirty="0"/>
          </a:p>
        </p:txBody>
      </p:sp>
      <p:sp>
        <p:nvSpPr>
          <p:cNvPr id="4" name="Google Shape;867;p65">
            <a:extLst>
              <a:ext uri="{FF2B5EF4-FFF2-40B4-BE49-F238E27FC236}">
                <a16:creationId xmlns:a16="http://schemas.microsoft.com/office/drawing/2014/main" id="{95E79F90-B0B4-33C4-EA46-DE21B21E9A7A}"/>
              </a:ext>
            </a:extLst>
          </p:cNvPr>
          <p:cNvSpPr txBox="1"/>
          <p:nvPr/>
        </p:nvSpPr>
        <p:spPr>
          <a:xfrm>
            <a:off x="556032" y="877560"/>
            <a:ext cx="8504841" cy="972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5400" b="1" dirty="0">
                <a:solidFill>
                  <a:schemeClr val="tx2"/>
                </a:solidFill>
                <a:latin typeface="Google Sans"/>
                <a:ea typeface="Google Sans"/>
                <a:cs typeface="Google Sans"/>
                <a:sym typeface="Google Sans"/>
              </a:rPr>
              <a:t>Mi motivación para hacer este proyecto</a:t>
            </a:r>
            <a:endParaRPr sz="5400" b="1"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lang="es-ES" sz="4000"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sz="4000" dirty="0">
              <a:solidFill>
                <a:schemeClr val="tx2"/>
              </a:solidFill>
              <a:latin typeface="Google Sans"/>
              <a:ea typeface="Google Sans"/>
              <a:cs typeface="Google Sans"/>
              <a:sym typeface="Google Sans"/>
            </a:endParaRPr>
          </a:p>
        </p:txBody>
      </p:sp>
      <p:sp>
        <p:nvSpPr>
          <p:cNvPr id="5" name="Google Shape;455;p47">
            <a:extLst>
              <a:ext uri="{FF2B5EF4-FFF2-40B4-BE49-F238E27FC236}">
                <a16:creationId xmlns:a16="http://schemas.microsoft.com/office/drawing/2014/main" id="{97D75F5B-5B4A-D0A0-321C-77C172E33F73}"/>
              </a:ext>
            </a:extLst>
          </p:cNvPr>
          <p:cNvSpPr/>
          <p:nvPr/>
        </p:nvSpPr>
        <p:spPr>
          <a:xfrm rot="16200000">
            <a:off x="-483932" y="1748107"/>
            <a:ext cx="1601570" cy="457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8717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62668" y="-55227"/>
            <a:ext cx="9312535" cy="28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rgbClr val="4A86E8"/>
                </a:solidFill>
                <a:latin typeface="Google Sans"/>
                <a:ea typeface="Google Sans"/>
                <a:cs typeface="Google Sans"/>
                <a:sym typeface="Google Sans"/>
              </a:rPr>
              <a:t>Mi motivación para hacer este proyecto</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lang="es-ES" sz="2400"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sz="2400" dirty="0">
              <a:solidFill>
                <a:srgbClr val="4A86E8"/>
              </a:solidFill>
              <a:latin typeface="Google Sans"/>
              <a:ea typeface="Google Sans"/>
              <a:cs typeface="Google Sans"/>
              <a:sym typeface="Google Sans"/>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089132" y="2520936"/>
            <a:ext cx="2405227" cy="101626"/>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1A6856C2-293C-58D2-B9EF-DB25D28BBF76}"/>
              </a:ext>
            </a:extLst>
          </p:cNvPr>
          <p:cNvSpPr txBox="1"/>
          <p:nvPr/>
        </p:nvSpPr>
        <p:spPr>
          <a:xfrm>
            <a:off x="176099" y="1870577"/>
            <a:ext cx="2637872" cy="1692771"/>
          </a:xfrm>
          <a:prstGeom prst="rect">
            <a:avLst/>
          </a:prstGeom>
          <a:noFill/>
        </p:spPr>
        <p:txBody>
          <a:bodyPr wrap="square" rtlCol="0">
            <a:spAutoFit/>
          </a:bodyPr>
          <a:lstStyle/>
          <a:p>
            <a:pPr marL="285750" indent="-285750">
              <a:buFont typeface="Arial" panose="020B0604020202020204" pitchFamily="34" charset="0"/>
              <a:buChar char="•"/>
            </a:pPr>
            <a:r>
              <a:rPr lang="en-PA" sz="1800" dirty="0">
                <a:solidFill>
                  <a:schemeClr val="bg1"/>
                </a:solidFill>
              </a:rPr>
              <a:t>Segun ZIPPIA, ”La tasa de incremento de emplos en U.S. es </a:t>
            </a:r>
            <a:r>
              <a:rPr lang="en-PA" sz="1800" b="1" dirty="0">
                <a:solidFill>
                  <a:schemeClr val="bg1"/>
                </a:solidFill>
              </a:rPr>
              <a:t>típicamente entre 5-8%</a:t>
            </a:r>
            <a:r>
              <a:rPr lang="en-PA" sz="1800" dirty="0">
                <a:solidFill>
                  <a:schemeClr val="bg1"/>
                </a:solidFill>
              </a:rPr>
              <a:t>”</a:t>
            </a:r>
          </a:p>
          <a:p>
            <a:pPr marL="285750" indent="-285750">
              <a:buFont typeface="Arial" panose="020B0604020202020204" pitchFamily="34" charset="0"/>
              <a:buChar char="•"/>
            </a:pPr>
            <a:endParaRPr lang="en-PA" dirty="0">
              <a:solidFill>
                <a:schemeClr val="bg1"/>
              </a:solidFill>
            </a:endParaRPr>
          </a:p>
        </p:txBody>
      </p:sp>
      <p:pic>
        <p:nvPicPr>
          <p:cNvPr id="9" name="Picture 8">
            <a:extLst>
              <a:ext uri="{FF2B5EF4-FFF2-40B4-BE49-F238E27FC236}">
                <a16:creationId xmlns:a16="http://schemas.microsoft.com/office/drawing/2014/main" id="{60EB3957-9ADC-649E-7A60-6A27D459C275}"/>
              </a:ext>
            </a:extLst>
          </p:cNvPr>
          <p:cNvPicPr>
            <a:picLocks noChangeAspect="1"/>
          </p:cNvPicPr>
          <p:nvPr/>
        </p:nvPicPr>
        <p:blipFill>
          <a:blip r:embed="rId3"/>
          <a:stretch>
            <a:fillRect/>
          </a:stretch>
        </p:blipFill>
        <p:spPr>
          <a:xfrm>
            <a:off x="2945243" y="662248"/>
            <a:ext cx="6023044" cy="4127500"/>
          </a:xfrm>
          <a:prstGeom prst="rect">
            <a:avLst/>
          </a:prstGeom>
        </p:spPr>
      </p:pic>
      <p:pic>
        <p:nvPicPr>
          <p:cNvPr id="10" name="Picture 9">
            <a:extLst>
              <a:ext uri="{FF2B5EF4-FFF2-40B4-BE49-F238E27FC236}">
                <a16:creationId xmlns:a16="http://schemas.microsoft.com/office/drawing/2014/main" id="{15F295AD-0C23-0389-9030-C006C47BADD6}"/>
              </a:ext>
            </a:extLst>
          </p:cNvPr>
          <p:cNvPicPr>
            <a:picLocks noChangeAspect="1"/>
          </p:cNvPicPr>
          <p:nvPr/>
        </p:nvPicPr>
        <p:blipFill>
          <a:blip r:embed="rId4"/>
          <a:stretch>
            <a:fillRect/>
          </a:stretch>
        </p:blipFill>
        <p:spPr>
          <a:xfrm>
            <a:off x="2942265" y="662248"/>
            <a:ext cx="6026021" cy="4127500"/>
          </a:xfrm>
          <a:prstGeom prst="rect">
            <a:avLst/>
          </a:prstGeom>
        </p:spPr>
      </p:pic>
      <p:pic>
        <p:nvPicPr>
          <p:cNvPr id="11" name="Picture 10">
            <a:extLst>
              <a:ext uri="{FF2B5EF4-FFF2-40B4-BE49-F238E27FC236}">
                <a16:creationId xmlns:a16="http://schemas.microsoft.com/office/drawing/2014/main" id="{989D1429-4B26-0DBE-C4DC-AAAC90228231}"/>
              </a:ext>
            </a:extLst>
          </p:cNvPr>
          <p:cNvPicPr>
            <a:picLocks noChangeAspect="1"/>
          </p:cNvPicPr>
          <p:nvPr/>
        </p:nvPicPr>
        <p:blipFill>
          <a:blip r:embed="rId5"/>
          <a:stretch>
            <a:fillRect/>
          </a:stretch>
        </p:blipFill>
        <p:spPr>
          <a:xfrm>
            <a:off x="2937771" y="662246"/>
            <a:ext cx="6038981" cy="4127501"/>
          </a:xfrm>
          <a:prstGeom prst="rect">
            <a:avLst/>
          </a:prstGeom>
        </p:spPr>
      </p:pic>
      <p:pic>
        <p:nvPicPr>
          <p:cNvPr id="12" name="Picture 11">
            <a:extLst>
              <a:ext uri="{FF2B5EF4-FFF2-40B4-BE49-F238E27FC236}">
                <a16:creationId xmlns:a16="http://schemas.microsoft.com/office/drawing/2014/main" id="{27A6AFDA-CBF9-BF3D-992F-4D2FDFC9FBBC}"/>
              </a:ext>
            </a:extLst>
          </p:cNvPr>
          <p:cNvPicPr>
            <a:picLocks noChangeAspect="1"/>
          </p:cNvPicPr>
          <p:nvPr/>
        </p:nvPicPr>
        <p:blipFill>
          <a:blip r:embed="rId6"/>
          <a:stretch>
            <a:fillRect/>
          </a:stretch>
        </p:blipFill>
        <p:spPr>
          <a:xfrm>
            <a:off x="2968408" y="662245"/>
            <a:ext cx="5973734" cy="4127502"/>
          </a:xfrm>
          <a:prstGeom prst="rect">
            <a:avLst/>
          </a:prstGeom>
        </p:spPr>
      </p:pic>
      <p:pic>
        <p:nvPicPr>
          <p:cNvPr id="14" name="Picture 13">
            <a:extLst>
              <a:ext uri="{FF2B5EF4-FFF2-40B4-BE49-F238E27FC236}">
                <a16:creationId xmlns:a16="http://schemas.microsoft.com/office/drawing/2014/main" id="{324E9E1B-7179-4148-1CE1-437779CAF2F9}"/>
              </a:ext>
            </a:extLst>
          </p:cNvPr>
          <p:cNvPicPr>
            <a:picLocks noChangeAspect="1"/>
          </p:cNvPicPr>
          <p:nvPr/>
        </p:nvPicPr>
        <p:blipFill>
          <a:blip r:embed="rId7"/>
          <a:stretch>
            <a:fillRect/>
          </a:stretch>
        </p:blipFill>
        <p:spPr>
          <a:xfrm>
            <a:off x="2968408" y="644179"/>
            <a:ext cx="5999881" cy="4145568"/>
          </a:xfrm>
          <a:prstGeom prst="rect">
            <a:avLst/>
          </a:prstGeom>
        </p:spPr>
      </p:pic>
      <p:sp>
        <p:nvSpPr>
          <p:cNvPr id="15" name="TextBox 14">
            <a:extLst>
              <a:ext uri="{FF2B5EF4-FFF2-40B4-BE49-F238E27FC236}">
                <a16:creationId xmlns:a16="http://schemas.microsoft.com/office/drawing/2014/main" id="{17EB6C3C-11C8-835B-99EA-CBBAFCF63EBB}"/>
              </a:ext>
            </a:extLst>
          </p:cNvPr>
          <p:cNvSpPr txBox="1"/>
          <p:nvPr/>
        </p:nvSpPr>
        <p:spPr>
          <a:xfrm>
            <a:off x="5699939" y="4775572"/>
            <a:ext cx="3444061" cy="307777"/>
          </a:xfrm>
          <a:prstGeom prst="rect">
            <a:avLst/>
          </a:prstGeom>
          <a:noFill/>
        </p:spPr>
        <p:txBody>
          <a:bodyPr wrap="square" rtlCol="0">
            <a:spAutoFit/>
          </a:bodyPr>
          <a:lstStyle/>
          <a:p>
            <a:r>
              <a:rPr lang="en-PA" b="1" dirty="0">
                <a:solidFill>
                  <a:schemeClr val="bg1"/>
                </a:solidFill>
              </a:rPr>
              <a:t>Data de: </a:t>
            </a:r>
            <a:r>
              <a:rPr lang="en-PA" dirty="0">
                <a:solidFill>
                  <a:schemeClr val="bg1"/>
                </a:solidFill>
              </a:rPr>
              <a:t>U.S. Bureau of labor statistics</a:t>
            </a:r>
          </a:p>
        </p:txBody>
      </p:sp>
    </p:spTree>
    <p:extLst>
      <p:ext uri="{BB962C8B-B14F-4D97-AF65-F5344CB8AC3E}">
        <p14:creationId xmlns:p14="http://schemas.microsoft.com/office/powerpoint/2010/main" val="294066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2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3199"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Rectangle 2">
            <a:extLst>
              <a:ext uri="{FF2B5EF4-FFF2-40B4-BE49-F238E27FC236}">
                <a16:creationId xmlns:a16="http://schemas.microsoft.com/office/drawing/2014/main" id="{3C23EECD-BF84-8311-D6C6-52F3D1214E19}"/>
              </a:ext>
            </a:extLst>
          </p:cNvPr>
          <p:cNvSpPr/>
          <p:nvPr/>
        </p:nvSpPr>
        <p:spPr>
          <a:xfrm>
            <a:off x="77674" y="74325"/>
            <a:ext cx="8983199" cy="3848452"/>
          </a:xfrm>
          <a:prstGeom prst="rect">
            <a:avLst/>
          </a:prstGeom>
          <a:ln>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dirty="0"/>
          </a:p>
        </p:txBody>
      </p:sp>
      <p:sp>
        <p:nvSpPr>
          <p:cNvPr id="4" name="Google Shape;867;p65">
            <a:extLst>
              <a:ext uri="{FF2B5EF4-FFF2-40B4-BE49-F238E27FC236}">
                <a16:creationId xmlns:a16="http://schemas.microsoft.com/office/drawing/2014/main" id="{95E79F90-B0B4-33C4-EA46-DE21B21E9A7A}"/>
              </a:ext>
            </a:extLst>
          </p:cNvPr>
          <p:cNvSpPr txBox="1"/>
          <p:nvPr/>
        </p:nvSpPr>
        <p:spPr>
          <a:xfrm>
            <a:off x="447872" y="568711"/>
            <a:ext cx="8504841" cy="972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5400" b="1" dirty="0">
                <a:solidFill>
                  <a:schemeClr val="tx2"/>
                </a:solidFill>
                <a:latin typeface="Google Sans"/>
                <a:ea typeface="Google Sans"/>
                <a:cs typeface="Google Sans"/>
                <a:sym typeface="Google Sans"/>
              </a:rPr>
              <a:t>Antes de explicarte la oportunidad, hablemos del E-</a:t>
            </a:r>
            <a:r>
              <a:rPr lang="es-ES" sz="5400" b="1" dirty="0" err="1">
                <a:solidFill>
                  <a:schemeClr val="tx2"/>
                </a:solidFill>
                <a:latin typeface="Google Sans"/>
                <a:ea typeface="Google Sans"/>
                <a:cs typeface="Google Sans"/>
                <a:sym typeface="Google Sans"/>
              </a:rPr>
              <a:t>commerce</a:t>
            </a:r>
            <a:endParaRPr sz="5400" b="1"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lang="es-ES" sz="4000"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sz="4000" dirty="0">
              <a:solidFill>
                <a:schemeClr val="tx2"/>
              </a:solidFill>
              <a:latin typeface="Google Sans"/>
              <a:ea typeface="Google Sans"/>
              <a:cs typeface="Google Sans"/>
              <a:sym typeface="Google Sans"/>
            </a:endParaRPr>
          </a:p>
        </p:txBody>
      </p:sp>
      <p:sp>
        <p:nvSpPr>
          <p:cNvPr id="5" name="Google Shape;455;p47">
            <a:extLst>
              <a:ext uri="{FF2B5EF4-FFF2-40B4-BE49-F238E27FC236}">
                <a16:creationId xmlns:a16="http://schemas.microsoft.com/office/drawing/2014/main" id="{97D75F5B-5B4A-D0A0-321C-77C172E33F73}"/>
              </a:ext>
            </a:extLst>
          </p:cNvPr>
          <p:cNvSpPr/>
          <p:nvPr/>
        </p:nvSpPr>
        <p:spPr>
          <a:xfrm rot="16200000">
            <a:off x="-483932" y="1748107"/>
            <a:ext cx="1601570" cy="457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0428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256113" y="905763"/>
            <a:ext cx="7104162" cy="28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rgbClr val="4A86E8"/>
                </a:solidFill>
                <a:latin typeface="Google Sans"/>
                <a:ea typeface="Google Sans"/>
                <a:cs typeface="Google Sans"/>
                <a:sym typeface="Google Sans"/>
              </a:rPr>
              <a:t>E-</a:t>
            </a:r>
            <a:r>
              <a:rPr lang="es-ES" sz="3600" b="1" dirty="0" err="1">
                <a:solidFill>
                  <a:srgbClr val="4A86E8"/>
                </a:solidFill>
                <a:latin typeface="Google Sans"/>
                <a:ea typeface="Google Sans"/>
                <a:cs typeface="Google Sans"/>
                <a:sym typeface="Google Sans"/>
              </a:rPr>
              <a:t>commerce</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lang="es-ES" sz="2400"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sz="2400" dirty="0">
              <a:solidFill>
                <a:srgbClr val="4A86E8"/>
              </a:solidFill>
              <a:latin typeface="Google Sans"/>
              <a:ea typeface="Google Sans"/>
              <a:cs typeface="Google Sans"/>
              <a:sym typeface="Google Sans"/>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707533" y="2465938"/>
            <a:ext cx="3657600" cy="117204"/>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1A6856C2-293C-58D2-B9EF-DB25D28BBF76}"/>
              </a:ext>
            </a:extLst>
          </p:cNvPr>
          <p:cNvSpPr txBox="1"/>
          <p:nvPr/>
        </p:nvSpPr>
        <p:spPr>
          <a:xfrm>
            <a:off x="256114" y="1673464"/>
            <a:ext cx="2944286" cy="1077218"/>
          </a:xfrm>
          <a:prstGeom prst="rect">
            <a:avLst/>
          </a:prstGeom>
          <a:noFill/>
        </p:spPr>
        <p:txBody>
          <a:bodyPr wrap="square" rtlCol="0">
            <a:spAutoFit/>
          </a:bodyPr>
          <a:lstStyle/>
          <a:p>
            <a:pPr algn="just"/>
            <a:r>
              <a:rPr lang="en-PA" sz="1600" dirty="0">
                <a:solidFill>
                  <a:schemeClr val="bg1"/>
                </a:solidFill>
              </a:rPr>
              <a:t>El ecommerce no es más que el comercio electrónico o la venta de productos o servicios a través de internet. </a:t>
            </a:r>
            <a:endParaRPr lang="en-PA" sz="1200" b="1" dirty="0">
              <a:solidFill>
                <a:schemeClr val="bg1"/>
              </a:solidFill>
            </a:endParaRPr>
          </a:p>
        </p:txBody>
      </p:sp>
      <p:pic>
        <p:nvPicPr>
          <p:cNvPr id="1026" name="Picture 2" descr="New eCommerce Store - Webs.ie">
            <a:extLst>
              <a:ext uri="{FF2B5EF4-FFF2-40B4-BE49-F238E27FC236}">
                <a16:creationId xmlns:a16="http://schemas.microsoft.com/office/drawing/2014/main" id="{FDEA90C0-B57C-2D34-7F66-8B2C7DFD3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893" y="586410"/>
            <a:ext cx="5826433" cy="383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7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10800000">
            <a:off x="2922946" y="74325"/>
            <a:ext cx="3657600" cy="117204"/>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a:extLst>
              <a:ext uri="{FF2B5EF4-FFF2-40B4-BE49-F238E27FC236}">
                <a16:creationId xmlns:a16="http://schemas.microsoft.com/office/drawing/2014/main" id="{4E3F3F9D-B011-2690-0B81-5D1316BB8C73}"/>
              </a:ext>
            </a:extLst>
          </p:cNvPr>
          <p:cNvPicPr>
            <a:picLocks noChangeAspect="1"/>
          </p:cNvPicPr>
          <p:nvPr/>
        </p:nvPicPr>
        <p:blipFill>
          <a:blip r:embed="rId3"/>
          <a:stretch>
            <a:fillRect/>
          </a:stretch>
        </p:blipFill>
        <p:spPr>
          <a:xfrm>
            <a:off x="999036" y="1073899"/>
            <a:ext cx="7505421" cy="3209865"/>
          </a:xfrm>
          <a:prstGeom prst="rect">
            <a:avLst/>
          </a:prstGeom>
        </p:spPr>
      </p:pic>
      <p:sp>
        <p:nvSpPr>
          <p:cNvPr id="4" name="Google Shape;867;p65">
            <a:extLst>
              <a:ext uri="{FF2B5EF4-FFF2-40B4-BE49-F238E27FC236}">
                <a16:creationId xmlns:a16="http://schemas.microsoft.com/office/drawing/2014/main" id="{D052C4CA-CCB3-41FE-BD57-A137508CF81F}"/>
              </a:ext>
            </a:extLst>
          </p:cNvPr>
          <p:cNvSpPr txBox="1"/>
          <p:nvPr/>
        </p:nvSpPr>
        <p:spPr>
          <a:xfrm>
            <a:off x="1782138" y="191529"/>
            <a:ext cx="9312535" cy="28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rgbClr val="4A86E8"/>
                </a:solidFill>
                <a:latin typeface="Google Sans"/>
                <a:ea typeface="Google Sans"/>
                <a:cs typeface="Google Sans"/>
                <a:sym typeface="Google Sans"/>
              </a:rPr>
              <a:t>Ventajas del E-</a:t>
            </a:r>
            <a:r>
              <a:rPr lang="es-ES" sz="3600" b="1" dirty="0" err="1">
                <a:solidFill>
                  <a:srgbClr val="4A86E8"/>
                </a:solidFill>
                <a:latin typeface="Google Sans"/>
                <a:ea typeface="Google Sans"/>
                <a:cs typeface="Google Sans"/>
                <a:sym typeface="Google Sans"/>
              </a:rPr>
              <a:t>commerce</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lang="es-ES" sz="2400"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sz="2400" dirty="0">
              <a:solidFill>
                <a:srgbClr val="4A86E8"/>
              </a:solidFill>
              <a:latin typeface="Google Sans"/>
              <a:ea typeface="Google Sans"/>
              <a:cs typeface="Google Sans"/>
              <a:sym typeface="Google Sans"/>
            </a:endParaRPr>
          </a:p>
        </p:txBody>
      </p:sp>
    </p:spTree>
    <p:extLst>
      <p:ext uri="{BB962C8B-B14F-4D97-AF65-F5344CB8AC3E}">
        <p14:creationId xmlns:p14="http://schemas.microsoft.com/office/powerpoint/2010/main" val="2960659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3199"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3" name="Rectangle 2">
            <a:extLst>
              <a:ext uri="{FF2B5EF4-FFF2-40B4-BE49-F238E27FC236}">
                <a16:creationId xmlns:a16="http://schemas.microsoft.com/office/drawing/2014/main" id="{3C23EECD-BF84-8311-D6C6-52F3D1214E19}"/>
              </a:ext>
            </a:extLst>
          </p:cNvPr>
          <p:cNvSpPr/>
          <p:nvPr/>
        </p:nvSpPr>
        <p:spPr>
          <a:xfrm>
            <a:off x="77674" y="74325"/>
            <a:ext cx="8983199" cy="3848452"/>
          </a:xfrm>
          <a:prstGeom prst="rect">
            <a:avLst/>
          </a:prstGeom>
          <a:ln>
            <a:solidFill>
              <a:srgbClr val="428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A" dirty="0"/>
          </a:p>
        </p:txBody>
      </p:sp>
      <p:sp>
        <p:nvSpPr>
          <p:cNvPr id="4" name="Google Shape;867;p65">
            <a:extLst>
              <a:ext uri="{FF2B5EF4-FFF2-40B4-BE49-F238E27FC236}">
                <a16:creationId xmlns:a16="http://schemas.microsoft.com/office/drawing/2014/main" id="{95E79F90-B0B4-33C4-EA46-DE21B21E9A7A}"/>
              </a:ext>
            </a:extLst>
          </p:cNvPr>
          <p:cNvSpPr txBox="1"/>
          <p:nvPr/>
        </p:nvSpPr>
        <p:spPr>
          <a:xfrm>
            <a:off x="447872" y="1145180"/>
            <a:ext cx="8504841" cy="972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5400" b="1" dirty="0">
                <a:solidFill>
                  <a:schemeClr val="tx2"/>
                </a:solidFill>
                <a:latin typeface="Google Sans"/>
                <a:ea typeface="Google Sans"/>
                <a:cs typeface="Google Sans"/>
                <a:sym typeface="Google Sans"/>
              </a:rPr>
              <a:t>¿Cuál es la oportunidad?</a:t>
            </a:r>
            <a:endParaRPr sz="5400" b="1"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lang="es-ES" sz="4000" dirty="0">
              <a:solidFill>
                <a:schemeClr val="tx2"/>
              </a:solidFill>
              <a:latin typeface="Google Sans"/>
              <a:ea typeface="Google Sans"/>
              <a:cs typeface="Google Sans"/>
              <a:sym typeface="Google Sans"/>
            </a:endParaRPr>
          </a:p>
          <a:p>
            <a:pPr marL="0" lvl="0" indent="0" algn="l" rtl="0">
              <a:spcBef>
                <a:spcPts val="0"/>
              </a:spcBef>
              <a:spcAft>
                <a:spcPts val="0"/>
              </a:spcAft>
              <a:buNone/>
            </a:pPr>
            <a:endParaRPr sz="4000" dirty="0">
              <a:solidFill>
                <a:schemeClr val="tx2"/>
              </a:solidFill>
              <a:latin typeface="Google Sans"/>
              <a:ea typeface="Google Sans"/>
              <a:cs typeface="Google Sans"/>
              <a:sym typeface="Google Sans"/>
            </a:endParaRPr>
          </a:p>
        </p:txBody>
      </p:sp>
      <p:sp>
        <p:nvSpPr>
          <p:cNvPr id="5" name="Google Shape;455;p47">
            <a:extLst>
              <a:ext uri="{FF2B5EF4-FFF2-40B4-BE49-F238E27FC236}">
                <a16:creationId xmlns:a16="http://schemas.microsoft.com/office/drawing/2014/main" id="{97D75F5B-5B4A-D0A0-321C-77C172E33F73}"/>
              </a:ext>
            </a:extLst>
          </p:cNvPr>
          <p:cNvSpPr/>
          <p:nvPr/>
        </p:nvSpPr>
        <p:spPr>
          <a:xfrm rot="16200000">
            <a:off x="-483932" y="1748107"/>
            <a:ext cx="1601570" cy="457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8851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Frame 1">
            <a:extLst>
              <a:ext uri="{FF2B5EF4-FFF2-40B4-BE49-F238E27FC236}">
                <a16:creationId xmlns:a16="http://schemas.microsoft.com/office/drawing/2014/main" id="{3275E292-5B10-74C0-B86D-C9087D452745}"/>
              </a:ext>
            </a:extLst>
          </p:cNvPr>
          <p:cNvSpPr/>
          <p:nvPr/>
        </p:nvSpPr>
        <p:spPr>
          <a:xfrm>
            <a:off x="77674" y="74325"/>
            <a:ext cx="8988654" cy="4994850"/>
          </a:xfrm>
          <a:prstGeom prst="frame">
            <a:avLst>
              <a:gd name="adj1" fmla="val 163"/>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A" dirty="0">
              <a:solidFill>
                <a:schemeClr val="tx1"/>
              </a:solidFill>
            </a:endParaRPr>
          </a:p>
        </p:txBody>
      </p:sp>
      <p:sp>
        <p:nvSpPr>
          <p:cNvPr id="867" name="Google Shape;867;p65"/>
          <p:cNvSpPr txBox="1"/>
          <p:nvPr/>
        </p:nvSpPr>
        <p:spPr>
          <a:xfrm>
            <a:off x="1990142" y="0"/>
            <a:ext cx="8679777" cy="28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rgbClr val="4A86E8"/>
                </a:solidFill>
                <a:latin typeface="Google Sans"/>
                <a:ea typeface="Google Sans"/>
                <a:cs typeface="Google Sans"/>
                <a:sym typeface="Google Sans"/>
              </a:rPr>
              <a:t>¿Cuál es la oportunidad?</a:t>
            </a:r>
            <a:endParaRPr sz="3600" b="1"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lang="es-ES" sz="2400" dirty="0">
              <a:solidFill>
                <a:srgbClr val="4A86E8"/>
              </a:solidFill>
              <a:latin typeface="Google Sans"/>
              <a:ea typeface="Google Sans"/>
              <a:cs typeface="Google Sans"/>
              <a:sym typeface="Google Sans"/>
            </a:endParaRPr>
          </a:p>
          <a:p>
            <a:pPr marL="0" lvl="0" indent="0" algn="l" rtl="0">
              <a:spcBef>
                <a:spcPts val="0"/>
              </a:spcBef>
              <a:spcAft>
                <a:spcPts val="0"/>
              </a:spcAft>
              <a:buNone/>
            </a:pPr>
            <a:endParaRPr sz="2400" dirty="0">
              <a:solidFill>
                <a:srgbClr val="4A86E8"/>
              </a:solidFill>
              <a:latin typeface="Google Sans"/>
              <a:ea typeface="Google Sans"/>
              <a:cs typeface="Google Sans"/>
              <a:sym typeface="Google Sans"/>
            </a:endParaRPr>
          </a:p>
        </p:txBody>
      </p:sp>
      <p:sp>
        <p:nvSpPr>
          <p:cNvPr id="3" name="Google Shape;455;p47">
            <a:extLst>
              <a:ext uri="{FF2B5EF4-FFF2-40B4-BE49-F238E27FC236}">
                <a16:creationId xmlns:a16="http://schemas.microsoft.com/office/drawing/2014/main" id="{735F1976-982E-7C38-2B19-783B3C0E2907}"/>
              </a:ext>
            </a:extLst>
          </p:cNvPr>
          <p:cNvSpPr/>
          <p:nvPr/>
        </p:nvSpPr>
        <p:spPr>
          <a:xfrm rot="5400000">
            <a:off x="-1410792" y="2576703"/>
            <a:ext cx="3038165" cy="91245"/>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1A6856C2-293C-58D2-B9EF-DB25D28BBF76}"/>
              </a:ext>
            </a:extLst>
          </p:cNvPr>
          <p:cNvSpPr txBox="1"/>
          <p:nvPr/>
        </p:nvSpPr>
        <p:spPr>
          <a:xfrm>
            <a:off x="153914" y="1002088"/>
            <a:ext cx="2800734" cy="3139321"/>
          </a:xfrm>
          <a:prstGeom prst="rect">
            <a:avLst/>
          </a:prstGeom>
          <a:noFill/>
        </p:spPr>
        <p:txBody>
          <a:bodyPr wrap="square" rtlCol="0">
            <a:spAutoFit/>
          </a:bodyPr>
          <a:lstStyle/>
          <a:p>
            <a:pPr marL="285750" indent="-285750">
              <a:buFont typeface="Arial" panose="020B0604020202020204" pitchFamily="34" charset="0"/>
              <a:buChar char="•"/>
            </a:pPr>
            <a:r>
              <a:rPr lang="en-PA" sz="1800" dirty="0">
                <a:solidFill>
                  <a:schemeClr val="bg1"/>
                </a:solidFill>
              </a:rPr>
              <a:t>Segun Statista, ”En américa latina se vieron ventas de $104 billones para 2022 </a:t>
            </a:r>
            <a:r>
              <a:rPr lang="en-PA" sz="1800" b="1" dirty="0">
                <a:solidFill>
                  <a:schemeClr val="bg1"/>
                </a:solidFill>
              </a:rPr>
              <a:t>(un 22.4% más que los $85 billones vendidos en 2021).</a:t>
            </a:r>
          </a:p>
          <a:p>
            <a:pPr marL="285750" indent="-285750">
              <a:buFont typeface="Arial" panose="020B0604020202020204" pitchFamily="34" charset="0"/>
              <a:buChar char="•"/>
            </a:pPr>
            <a:endParaRPr lang="en-PA" sz="1800" b="1" dirty="0">
              <a:solidFill>
                <a:schemeClr val="bg1"/>
              </a:solidFill>
            </a:endParaRPr>
          </a:p>
          <a:p>
            <a:pPr marL="285750" indent="-285750">
              <a:buFont typeface="Arial" panose="020B0604020202020204" pitchFamily="34" charset="0"/>
              <a:buChar char="•"/>
            </a:pPr>
            <a:r>
              <a:rPr lang="en-PA" sz="1800" dirty="0">
                <a:solidFill>
                  <a:schemeClr val="bg1"/>
                </a:solidFill>
              </a:rPr>
              <a:t>El E-commerce es una industria de </a:t>
            </a:r>
            <a:r>
              <a:rPr lang="en-PA" sz="1800" b="1" dirty="0">
                <a:solidFill>
                  <a:schemeClr val="bg1"/>
                </a:solidFill>
              </a:rPr>
              <a:t>6 trillones de dólares.</a:t>
            </a:r>
            <a:endParaRPr lang="en-PA" b="1" dirty="0">
              <a:solidFill>
                <a:schemeClr val="bg1"/>
              </a:solidFill>
            </a:endParaRPr>
          </a:p>
        </p:txBody>
      </p:sp>
      <p:sp>
        <p:nvSpPr>
          <p:cNvPr id="15" name="TextBox 14">
            <a:extLst>
              <a:ext uri="{FF2B5EF4-FFF2-40B4-BE49-F238E27FC236}">
                <a16:creationId xmlns:a16="http://schemas.microsoft.com/office/drawing/2014/main" id="{17EB6C3C-11C8-835B-99EA-CBBAFCF63EBB}"/>
              </a:ext>
            </a:extLst>
          </p:cNvPr>
          <p:cNvSpPr txBox="1"/>
          <p:nvPr/>
        </p:nvSpPr>
        <p:spPr>
          <a:xfrm>
            <a:off x="7131174" y="4518624"/>
            <a:ext cx="3444061" cy="307777"/>
          </a:xfrm>
          <a:prstGeom prst="rect">
            <a:avLst/>
          </a:prstGeom>
          <a:noFill/>
        </p:spPr>
        <p:txBody>
          <a:bodyPr wrap="square" rtlCol="0">
            <a:spAutoFit/>
          </a:bodyPr>
          <a:lstStyle/>
          <a:p>
            <a:r>
              <a:rPr lang="en-PA" b="1" dirty="0">
                <a:solidFill>
                  <a:schemeClr val="bg1"/>
                </a:solidFill>
              </a:rPr>
              <a:t>Data de: </a:t>
            </a:r>
            <a:r>
              <a:rPr lang="en-PA" dirty="0">
                <a:solidFill>
                  <a:schemeClr val="bg1"/>
                </a:solidFill>
              </a:rPr>
              <a:t>U.S. Statista</a:t>
            </a:r>
          </a:p>
        </p:txBody>
      </p:sp>
      <p:pic>
        <p:nvPicPr>
          <p:cNvPr id="4" name="Picture 3" descr="Chart, bar chart&#10;&#10;Description automatically generated">
            <a:extLst>
              <a:ext uri="{FF2B5EF4-FFF2-40B4-BE49-F238E27FC236}">
                <a16:creationId xmlns:a16="http://schemas.microsoft.com/office/drawing/2014/main" id="{C52ECFD9-D942-FA17-67CE-5C6A033007D4}"/>
              </a:ext>
            </a:extLst>
          </p:cNvPr>
          <p:cNvPicPr>
            <a:picLocks noChangeAspect="1"/>
          </p:cNvPicPr>
          <p:nvPr/>
        </p:nvPicPr>
        <p:blipFill>
          <a:blip r:embed="rId3"/>
          <a:stretch>
            <a:fillRect/>
          </a:stretch>
        </p:blipFill>
        <p:spPr>
          <a:xfrm>
            <a:off x="2890212" y="699199"/>
            <a:ext cx="6099874" cy="3745100"/>
          </a:xfrm>
          <a:prstGeom prst="rect">
            <a:avLst/>
          </a:prstGeom>
        </p:spPr>
      </p:pic>
    </p:spTree>
    <p:extLst>
      <p:ext uri="{BB962C8B-B14F-4D97-AF65-F5344CB8AC3E}">
        <p14:creationId xmlns:p14="http://schemas.microsoft.com/office/powerpoint/2010/main" val="8800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theme/theme1.xml><?xml version="1.0" encoding="utf-8"?>
<a:theme xmlns:a="http://schemas.openxmlformats.org/drawingml/2006/main"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522</TotalTime>
  <Words>1060</Words>
  <Application>Microsoft Macintosh PowerPoint</Application>
  <PresentationFormat>On-screen Show (16:9)</PresentationFormat>
  <Paragraphs>137</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Roboto</vt:lpstr>
      <vt:lpstr>Arial</vt:lpstr>
      <vt:lpstr>Helvetica Neue Light</vt:lpstr>
      <vt:lpstr>Google Sans</vt:lpstr>
      <vt:lpstr>Google Sans Medium</vt:lpstr>
      <vt:lpstr>Google GBO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Situación y contexto en Panamá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Liath Cedeno</cp:lastModifiedBy>
  <cp:revision>28</cp:revision>
  <dcterms:modified xsi:type="dcterms:W3CDTF">2022-12-15T23:02:35Z</dcterms:modified>
</cp:coreProperties>
</file>